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94" r:id="rId5"/>
    <p:sldId id="306" r:id="rId6"/>
    <p:sldId id="262" r:id="rId7"/>
    <p:sldId id="284" r:id="rId8"/>
    <p:sldId id="304" r:id="rId9"/>
    <p:sldId id="290" r:id="rId10"/>
    <p:sldId id="287" r:id="rId11"/>
    <p:sldId id="288" r:id="rId12"/>
    <p:sldId id="264" r:id="rId13"/>
    <p:sldId id="289" r:id="rId14"/>
    <p:sldId id="279" r:id="rId15"/>
    <p:sldId id="263" r:id="rId16"/>
    <p:sldId id="295" r:id="rId17"/>
    <p:sldId id="301" r:id="rId18"/>
    <p:sldId id="305" r:id="rId19"/>
    <p:sldId id="281" r:id="rId20"/>
    <p:sldId id="300" r:id="rId21"/>
    <p:sldId id="291" r:id="rId22"/>
    <p:sldId id="286" r:id="rId23"/>
    <p:sldId id="307" r:id="rId24"/>
    <p:sldId id="292" r:id="rId25"/>
    <p:sldId id="302" r:id="rId26"/>
    <p:sldId id="303" r:id="rId27"/>
    <p:sldId id="293" r:id="rId28"/>
    <p:sldId id="280" r:id="rId29"/>
    <p:sldId id="275" r:id="rId3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ldová Markéta" initials="KM" lastIdx="6" clrIdx="0">
    <p:extLst>
      <p:ext uri="{19B8F6BF-5375-455C-9EA6-DF929625EA0E}">
        <p15:presenceInfo xmlns:p15="http://schemas.microsoft.com/office/powerpoint/2012/main" userId="S-1-5-21-2017394771-3666534686-3479443093-6636" providerId="AD"/>
      </p:ext>
    </p:extLst>
  </p:cmAuthor>
  <p:cmAuthor id="2" name="Růžičková Romana, Mgr." initials="RRM" lastIdx="2" clrIdx="1">
    <p:extLst>
      <p:ext uri="{19B8F6BF-5375-455C-9EA6-DF929625EA0E}">
        <p15:presenceInfo xmlns:p15="http://schemas.microsoft.com/office/powerpoint/2012/main" userId="S-1-5-21-2017394771-3666534686-3479443093-67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2" autoAdjust="0"/>
    <p:restoredTop sz="94675" autoAdjust="0"/>
  </p:normalViewPr>
  <p:slideViewPr>
    <p:cSldViewPr>
      <p:cViewPr varScale="1">
        <p:scale>
          <a:sx n="106" d="100"/>
          <a:sy n="106" d="100"/>
        </p:scale>
        <p:origin x="154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E7C85-5C5A-4156-A0D4-8678E0472249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16124-FC34-4FA4-B809-DC7B624F37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66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E2FA9-EADB-4361-90A4-F5C72CD94C9F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887AB-698B-467B-AFA5-ECFF614126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49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3BE-862A-4998-BD01-53934727C4AC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5733256"/>
            <a:ext cx="2895600" cy="98821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E88-7920-46C6-A87D-26BD32824592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707" y="5661248"/>
            <a:ext cx="5040559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6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3BE-862A-4998-BD01-53934727C4AC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E88-7920-46C6-A87D-26BD32824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01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3BE-862A-4998-BD01-53934727C4AC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E88-7920-46C6-A87D-26BD32824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71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3BE-862A-4998-BD01-53934727C4AC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E88-7920-46C6-A87D-26BD32824592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707" y="5676705"/>
            <a:ext cx="5040559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19036"/>
            <a:ext cx="421005" cy="9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6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3BE-862A-4998-BD01-53934727C4AC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E88-7920-46C6-A87D-26BD32824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37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3BE-862A-4998-BD01-53934727C4AC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E88-7920-46C6-A87D-26BD32824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92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3BE-862A-4998-BD01-53934727C4AC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E88-7920-46C6-A87D-26BD32824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35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3BE-862A-4998-BD01-53934727C4AC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E88-7920-46C6-A87D-26BD32824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86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3BE-862A-4998-BD01-53934727C4AC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E88-7920-46C6-A87D-26BD32824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55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3BE-862A-4998-BD01-53934727C4AC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E88-7920-46C6-A87D-26BD32824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29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3BE-862A-4998-BD01-53934727C4AC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E88-7920-46C6-A87D-26BD328245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96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C53BE-862A-4998-BD01-53934727C4AC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A8E88-7920-46C6-A87D-26BD32824592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707" y="5661248"/>
            <a:ext cx="5040559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7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01535"/>
            <a:ext cx="421005" cy="9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4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apIIpraha7" TargetMode="External"/><Relationship Id="rId2" Type="http://schemas.openxmlformats.org/officeDocument/2006/relationships/hyperlink" Target="https://www.map2praha7.c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738690" y="1316961"/>
            <a:ext cx="7882644" cy="1728191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Místní akční plány rozvoje vzdělávání </a:t>
            </a:r>
            <a:r>
              <a:rPr lang="cs-CZ" b="1" dirty="0" smtClean="0"/>
              <a:t>III </a:t>
            </a:r>
            <a:br>
              <a:rPr lang="cs-CZ" b="1" dirty="0" smtClean="0"/>
            </a:br>
            <a:r>
              <a:rPr lang="cs-CZ" b="1" dirty="0" smtClean="0"/>
              <a:t>správní </a:t>
            </a:r>
            <a:r>
              <a:rPr lang="cs-CZ" b="1" dirty="0"/>
              <a:t>obvod Praha 7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755576" y="486916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1</a:t>
            </a:r>
            <a:r>
              <a:rPr lang="cs-CZ" b="1" dirty="0" smtClean="0"/>
              <a:t>. 11. 2022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47764" y="289126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400" b="1" dirty="0" smtClean="0"/>
          </a:p>
          <a:p>
            <a:pPr algn="ctr"/>
            <a:r>
              <a:rPr lang="cs-CZ" sz="1400" b="1" dirty="0" smtClean="0"/>
              <a:t>Reg</a:t>
            </a:r>
            <a:r>
              <a:rPr lang="cs-CZ" sz="1400" b="1" dirty="0" smtClean="0"/>
              <a:t>. č. CZ.02.3.68/0.0/0.0/20_082/0023081</a:t>
            </a:r>
            <a:endParaRPr lang="cs-CZ" sz="1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11660" y="3664308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U</a:t>
            </a:r>
            <a:r>
              <a:rPr lang="cs-CZ" sz="3600" b="1" dirty="0" smtClean="0"/>
              <a:t>stavující zasedání ŘV MAP III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7842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Statut ŘV MAP III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cs-CZ" sz="2400" dirty="0"/>
              <a:t>u</a:t>
            </a:r>
            <a:r>
              <a:rPr lang="cs-CZ" sz="2400" dirty="0" smtClean="0"/>
              <a:t>pravuje působnost a předmět činnosti ŘV, postavení</a:t>
            </a:r>
            <a:r>
              <a:rPr lang="cs-CZ" sz="2400" dirty="0"/>
              <a:t>, práva a povinnosti členů </a:t>
            </a:r>
            <a:r>
              <a:rPr lang="cs-CZ" sz="2400" dirty="0" smtClean="0"/>
              <a:t>ŘV, organizační </a:t>
            </a:r>
            <a:r>
              <a:rPr lang="cs-CZ" sz="2400" dirty="0"/>
              <a:t>zabezpečení činnosti ŘV</a:t>
            </a:r>
          </a:p>
          <a:p>
            <a:r>
              <a:rPr lang="cs-CZ" sz="2400" dirty="0" smtClean="0"/>
              <a:t>stanovuje povinné členy ŘV </a:t>
            </a:r>
          </a:p>
          <a:p>
            <a:r>
              <a:rPr lang="cs-CZ" sz="2400" dirty="0" smtClean="0"/>
              <a:t>členy ŘV schvaluje RMČ </a:t>
            </a:r>
          </a:p>
          <a:p>
            <a:pPr marL="0" indent="0">
              <a:buNone/>
            </a:pPr>
            <a:r>
              <a:rPr lang="cs-CZ" sz="2400" dirty="0" smtClean="0"/>
              <a:t>     </a:t>
            </a:r>
            <a:r>
              <a:rPr lang="cs-CZ" sz="2400" i="1" dirty="0" smtClean="0"/>
              <a:t>pozn.: RMČ dne 25. 10. 2022 usnesení č. 0695/22-R</a:t>
            </a:r>
          </a:p>
          <a:p>
            <a:r>
              <a:rPr lang="cs-CZ" sz="2400" dirty="0" smtClean="0"/>
              <a:t>v čele ŘV je předseda a místopředseda</a:t>
            </a:r>
          </a:p>
          <a:p>
            <a:r>
              <a:rPr lang="cs-CZ" sz="2400" dirty="0" smtClean="0"/>
              <a:t>obsahuje popis činnosti realizačního týmu a pracovních skupin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5497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Návrh usnesení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435280" cy="3921299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b="1" dirty="0" smtClean="0"/>
              <a:t>Řídicí </a:t>
            </a:r>
            <a:r>
              <a:rPr lang="cs-CZ" sz="2400" b="1" dirty="0"/>
              <a:t>výbor schvaluje Statut </a:t>
            </a:r>
            <a:r>
              <a:rPr lang="cs-CZ" sz="2400" b="1" dirty="0" smtClean="0"/>
              <a:t>Řídicího </a:t>
            </a:r>
            <a:r>
              <a:rPr lang="cs-CZ" sz="2400" b="1" dirty="0"/>
              <a:t>výboru projektu </a:t>
            </a:r>
            <a:endParaRPr lang="cs-CZ" sz="2400" b="1" dirty="0" smtClean="0"/>
          </a:p>
          <a:p>
            <a:pPr marL="0" indent="0" algn="ctr">
              <a:buNone/>
            </a:pPr>
            <a:r>
              <a:rPr lang="cs-CZ" sz="2400" b="1" dirty="0" smtClean="0"/>
              <a:t>Místní </a:t>
            </a:r>
            <a:r>
              <a:rPr lang="cs-CZ" sz="2400" b="1" dirty="0"/>
              <a:t>akční plány rozvoje vzdělávání </a:t>
            </a:r>
            <a:r>
              <a:rPr lang="cs-CZ" sz="2400" b="1" dirty="0" smtClean="0"/>
              <a:t>III </a:t>
            </a:r>
            <a:r>
              <a:rPr lang="cs-CZ" sz="2400" b="1" dirty="0"/>
              <a:t>-</a:t>
            </a:r>
            <a:r>
              <a:rPr lang="cs-CZ" sz="2400" b="1" dirty="0" smtClean="0"/>
              <a:t> </a:t>
            </a:r>
            <a:r>
              <a:rPr lang="cs-CZ" sz="2400" b="1" dirty="0"/>
              <a:t>správní obvod Praha 7, </a:t>
            </a:r>
            <a:endParaRPr lang="cs-CZ" sz="2400" b="1" dirty="0" smtClean="0"/>
          </a:p>
          <a:p>
            <a:pPr marL="0" indent="0" algn="ctr">
              <a:buNone/>
            </a:pPr>
            <a:r>
              <a:rPr lang="cs-CZ" sz="2400" b="1" dirty="0" err="1"/>
              <a:t>r</a:t>
            </a:r>
            <a:r>
              <a:rPr lang="cs-CZ" sz="2400" b="1" dirty="0" err="1" smtClean="0"/>
              <a:t>eg</a:t>
            </a:r>
            <a:r>
              <a:rPr lang="cs-CZ" sz="2400" b="1" dirty="0"/>
              <a:t>. č. CZ.02.3.68/0.0/0.0/20_082/0023081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0776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Jednací řád ŘV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4525963"/>
          </a:xfrm>
        </p:spPr>
        <p:txBody>
          <a:bodyPr>
            <a:normAutofit/>
          </a:bodyPr>
          <a:lstStyle/>
          <a:p>
            <a:r>
              <a:rPr lang="cs-CZ" sz="2400" dirty="0"/>
              <a:t>u</a:t>
            </a:r>
            <a:r>
              <a:rPr lang="cs-CZ" sz="2400" dirty="0" smtClean="0"/>
              <a:t>pravuje přípravu, svolání průběh zasedání, hlasování apod. </a:t>
            </a:r>
          </a:p>
          <a:p>
            <a:r>
              <a:rPr lang="cs-CZ" sz="2400" dirty="0" smtClean="0"/>
              <a:t>zástup za člena (stejná práva jako člen) </a:t>
            </a:r>
          </a:p>
          <a:p>
            <a:r>
              <a:rPr lang="cs-CZ" sz="2400" dirty="0" smtClean="0"/>
              <a:t>účast hostů</a:t>
            </a:r>
          </a:p>
          <a:p>
            <a:r>
              <a:rPr lang="cs-CZ" sz="2400" dirty="0" smtClean="0"/>
              <a:t>ŘV je usnášeníschopný = nadpoloviční většina z celkem 31 členů</a:t>
            </a:r>
          </a:p>
          <a:p>
            <a:r>
              <a:rPr lang="cs-CZ" sz="2400" dirty="0" smtClean="0"/>
              <a:t>procedura písemného projednávání</a:t>
            </a:r>
          </a:p>
          <a:p>
            <a:r>
              <a:rPr lang="cs-CZ" sz="2400" dirty="0" smtClean="0"/>
              <a:t>zápis z ŘV do 10 p. d. od konání ŘV</a:t>
            </a:r>
          </a:p>
          <a:p>
            <a:r>
              <a:rPr lang="cs-CZ" sz="2400" dirty="0" smtClean="0"/>
              <a:t>možnost realizace zasedání v on-line prostoru</a:t>
            </a:r>
          </a:p>
          <a:p>
            <a:r>
              <a:rPr lang="cs-CZ" sz="2400" dirty="0"/>
              <a:t>harmonogram ŘV je schválen na 1. zasedání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24904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Návrh usnesení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b="1" dirty="0" smtClean="0"/>
              <a:t>Řídicí </a:t>
            </a:r>
            <a:r>
              <a:rPr lang="cs-CZ" sz="2400" b="1" dirty="0"/>
              <a:t>výbor schvaluje </a:t>
            </a:r>
            <a:r>
              <a:rPr lang="cs-CZ" sz="2400" b="1" dirty="0" smtClean="0"/>
              <a:t>Jednací řád Řídicího </a:t>
            </a:r>
            <a:r>
              <a:rPr lang="cs-CZ" sz="2400" b="1" dirty="0"/>
              <a:t>výboru projektu Místní akční plány rozvoje vzdělávání </a:t>
            </a:r>
            <a:r>
              <a:rPr lang="cs-CZ" sz="2400" b="1" dirty="0" smtClean="0"/>
              <a:t>III - správní </a:t>
            </a:r>
            <a:r>
              <a:rPr lang="cs-CZ" sz="2400" b="1" dirty="0"/>
              <a:t>obvod Praha 7, </a:t>
            </a:r>
            <a:endParaRPr lang="cs-CZ" sz="2400" b="1" dirty="0" smtClean="0"/>
          </a:p>
          <a:p>
            <a:pPr marL="0" indent="0" algn="ctr">
              <a:buNone/>
            </a:pPr>
            <a:r>
              <a:rPr lang="cs-CZ" sz="2400" b="1" dirty="0" err="1"/>
              <a:t>r</a:t>
            </a:r>
            <a:r>
              <a:rPr lang="cs-CZ" sz="2400" b="1" dirty="0" err="1" smtClean="0"/>
              <a:t>eg</a:t>
            </a:r>
            <a:r>
              <a:rPr lang="cs-CZ" sz="2400" b="1" dirty="0"/>
              <a:t>. č. CZ.02.3.68/0.0/0.0/20_082/0023081</a:t>
            </a:r>
          </a:p>
        </p:txBody>
      </p:sp>
    </p:spTree>
    <p:extLst>
      <p:ext uri="{BB962C8B-B14F-4D97-AF65-F5344CB8AC3E}">
        <p14:creationId xmlns:p14="http://schemas.microsoft.com/office/powerpoint/2010/main" val="3671016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80120"/>
          </a:xfrm>
        </p:spPr>
        <p:txBody>
          <a:bodyPr>
            <a:normAutofit/>
          </a:bodyPr>
          <a:lstStyle/>
          <a:p>
            <a:r>
              <a:rPr lang="cs-CZ" b="1" dirty="0" smtClean="0"/>
              <a:t>Aktuální a plánované aktivity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44724" y="1304150"/>
            <a:ext cx="7931224" cy="45259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1. kolo setkání pracovních skupin - 11/2022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rojednávání aktuálních témat a zapojování odborníků (e-bezpečí, </a:t>
            </a:r>
            <a:r>
              <a:rPr lang="cs-CZ" sz="2000" dirty="0" err="1" smtClean="0"/>
              <a:t>wellbeing</a:t>
            </a:r>
            <a:r>
              <a:rPr lang="cs-CZ" sz="2000" dirty="0" smtClean="0"/>
              <a:t> různých cílových skupin, sebeobrana, integrace, žáci s OMJ apod. dle identifikovaných potřeb)</a:t>
            </a:r>
          </a:p>
          <a:p>
            <a:r>
              <a:rPr lang="cs-CZ" sz="2000" dirty="0" smtClean="0"/>
              <a:t>aktualizace potřeb škol</a:t>
            </a:r>
          </a:p>
          <a:p>
            <a:r>
              <a:rPr lang="cs-CZ" sz="2000" dirty="0" smtClean="0"/>
              <a:t>příprava akčního plánu na rok 2023</a:t>
            </a:r>
          </a:p>
          <a:p>
            <a:r>
              <a:rPr lang="cs-CZ" sz="2000" dirty="0" smtClean="0"/>
              <a:t>příprava podkladů pro aktualizaci strategického rámce MAP do r. 2025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odpora realizace aktivit v rámci projektů MČP7 dotovaných např. ze zdrojů:</a:t>
            </a:r>
          </a:p>
          <a:p>
            <a:pPr marL="715963" indent="-354013">
              <a:buFont typeface="Wingdings" panose="05000000000000000000" pitchFamily="2" charset="2"/>
              <a:buChar char="Ø"/>
            </a:pPr>
            <a:r>
              <a:rPr lang="cs-CZ" sz="2000" dirty="0" smtClean="0"/>
              <a:t>EHP</a:t>
            </a:r>
            <a:r>
              <a:rPr lang="cs-CZ" sz="2000" dirty="0"/>
              <a:t> -</a:t>
            </a:r>
            <a:r>
              <a:rPr lang="cs-CZ" sz="2000" dirty="0" smtClean="0"/>
              <a:t> výtvarná soutěž pro ZŠ „Řeka ve městě“</a:t>
            </a:r>
          </a:p>
          <a:p>
            <a:pPr marL="715963" indent="-354013">
              <a:buFont typeface="Wingdings" panose="05000000000000000000" pitchFamily="2" charset="2"/>
              <a:buChar char="Ø"/>
            </a:pPr>
            <a:r>
              <a:rPr lang="cs-CZ" sz="2000" dirty="0" smtClean="0"/>
              <a:t>MV - „integrační“ předvánoční workshop </a:t>
            </a:r>
          </a:p>
          <a:p>
            <a:pPr marL="715963" indent="-354013">
              <a:buFont typeface="Wingdings" panose="05000000000000000000" pitchFamily="2" charset="2"/>
              <a:buChar char="Ø"/>
            </a:pPr>
            <a:r>
              <a:rPr lang="cs-CZ" sz="2000" dirty="0" smtClean="0"/>
              <a:t>MŠMT - adaptační skupiny pro ukrajinské děti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48658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78098"/>
          </a:xfrm>
        </p:spPr>
        <p:txBody>
          <a:bodyPr>
            <a:normAutofit/>
          </a:bodyPr>
          <a:lstStyle/>
          <a:p>
            <a:r>
              <a:rPr lang="cs-CZ" b="1" dirty="0" smtClean="0"/>
              <a:t>Komunikační plán MAP III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konzultační </a:t>
            </a:r>
            <a:r>
              <a:rPr lang="cs-CZ" sz="2400" dirty="0"/>
              <a:t>proces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p</a:t>
            </a:r>
            <a:r>
              <a:rPr lang="cs-CZ" sz="2400" dirty="0" smtClean="0"/>
              <a:t>rincipy </a:t>
            </a:r>
            <a:r>
              <a:rPr lang="cs-CZ" sz="2400" dirty="0"/>
              <a:t>MAP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CS </a:t>
            </a:r>
            <a:r>
              <a:rPr lang="cs-CZ" sz="2400" dirty="0" smtClean="0"/>
              <a:t>projektu:</a:t>
            </a:r>
            <a:endParaRPr lang="cs-CZ" sz="2400" dirty="0" smtClean="0"/>
          </a:p>
          <a:p>
            <a:pPr marL="514350" indent="-514350">
              <a:buFont typeface="+mj-lt"/>
              <a:buAutoNum type="arabicPeriod"/>
            </a:pPr>
            <a:endParaRPr lang="cs-CZ" sz="2400" dirty="0" smtClean="0"/>
          </a:p>
          <a:p>
            <a:pPr marL="514350" indent="-514350">
              <a:buFont typeface="+mj-lt"/>
              <a:buAutoNum type="arabicPeriod"/>
            </a:pPr>
            <a:endParaRPr lang="cs-CZ" sz="2400" dirty="0"/>
          </a:p>
          <a:p>
            <a:pPr marL="514350" indent="-514350">
              <a:buFont typeface="+mj-lt"/>
              <a:buAutoNum type="arabicPeriod"/>
            </a:pPr>
            <a:endParaRPr lang="cs-CZ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k</a:t>
            </a:r>
            <a:r>
              <a:rPr lang="cs-CZ" sz="2400" dirty="0" smtClean="0"/>
              <a:t>omunikační </a:t>
            </a:r>
            <a:r>
              <a:rPr lang="cs-CZ" sz="2400" dirty="0"/>
              <a:t>nástroje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i</a:t>
            </a:r>
            <a:r>
              <a:rPr lang="cs-CZ" sz="2400" dirty="0" smtClean="0"/>
              <a:t>dentifikace </a:t>
            </a:r>
            <a:r>
              <a:rPr lang="cs-CZ" sz="2400" dirty="0"/>
              <a:t>dotčené </a:t>
            </a:r>
            <a:r>
              <a:rPr lang="cs-CZ" sz="2400" dirty="0" smtClean="0"/>
              <a:t>veřejnosti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14400" y="3068960"/>
            <a:ext cx="7972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Děti a žáci, pedagogové, pracovníci působící v oblasti vzdělávání </a:t>
            </a:r>
            <a:endParaRPr lang="cs-CZ" sz="2000" dirty="0" smtClean="0"/>
          </a:p>
          <a:p>
            <a:r>
              <a:rPr lang="cs-CZ" sz="2000" dirty="0" smtClean="0"/>
              <a:t>vč</a:t>
            </a:r>
            <a:r>
              <a:rPr lang="cs-CZ" sz="2000" dirty="0"/>
              <a:t>. neformálního a zájmového, pracovníci působící ve vzdělávání, výzkumu </a:t>
            </a:r>
            <a:r>
              <a:rPr lang="cs-CZ" sz="2000" dirty="0" smtClean="0"/>
              <a:t>a </a:t>
            </a:r>
            <a:r>
              <a:rPr lang="cs-CZ" sz="2000" dirty="0"/>
              <a:t>poradenství, zaměstnanci veřejné správy a zřizovatelů, veřejnost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8367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78098"/>
          </a:xfrm>
        </p:spPr>
        <p:txBody>
          <a:bodyPr>
            <a:normAutofit/>
          </a:bodyPr>
          <a:lstStyle/>
          <a:p>
            <a:r>
              <a:rPr lang="cs-CZ" b="1" dirty="0"/>
              <a:t>Komunikační </a:t>
            </a:r>
            <a:r>
              <a:rPr lang="cs-CZ" b="1" dirty="0" smtClean="0"/>
              <a:t>nástroje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s</a:t>
            </a:r>
            <a:r>
              <a:rPr lang="cs-CZ" sz="2400" dirty="0" smtClean="0"/>
              <a:t>eznamy </a:t>
            </a:r>
            <a:r>
              <a:rPr lang="cs-CZ" sz="2400" dirty="0"/>
              <a:t>a adresáře	</a:t>
            </a:r>
          </a:p>
          <a:p>
            <a:r>
              <a:rPr lang="cs-CZ" sz="2400" dirty="0"/>
              <a:t>e</a:t>
            </a:r>
            <a:r>
              <a:rPr lang="cs-CZ" sz="2400" dirty="0" smtClean="0"/>
              <a:t>lektronická </a:t>
            </a:r>
            <a:r>
              <a:rPr lang="cs-CZ" sz="2400" dirty="0"/>
              <a:t>komunikace	</a:t>
            </a:r>
          </a:p>
          <a:p>
            <a:r>
              <a:rPr lang="cs-CZ" sz="2400" dirty="0"/>
              <a:t>o</a:t>
            </a:r>
            <a:r>
              <a:rPr lang="cs-CZ" sz="2400" dirty="0" smtClean="0"/>
              <a:t>sobní </a:t>
            </a:r>
            <a:r>
              <a:rPr lang="cs-CZ" sz="2400" dirty="0"/>
              <a:t>komunikace	</a:t>
            </a:r>
          </a:p>
          <a:p>
            <a:r>
              <a:rPr lang="cs-CZ" sz="2400" dirty="0"/>
              <a:t>t</a:t>
            </a:r>
            <a:r>
              <a:rPr lang="cs-CZ" sz="2400" dirty="0" smtClean="0"/>
              <a:t>elefonická </a:t>
            </a:r>
            <a:r>
              <a:rPr lang="cs-CZ" sz="2400" dirty="0"/>
              <a:t>komunikace	</a:t>
            </a:r>
          </a:p>
          <a:p>
            <a:r>
              <a:rPr lang="cs-CZ" sz="2400" dirty="0"/>
              <a:t>w</a:t>
            </a:r>
            <a:r>
              <a:rPr lang="cs-CZ" sz="2400" dirty="0" smtClean="0"/>
              <a:t>ebová stránka </a:t>
            </a:r>
            <a:r>
              <a:rPr lang="cs-CZ" sz="2400" dirty="0" smtClean="0">
                <a:hlinkClick r:id="rId2"/>
              </a:rPr>
              <a:t>https</a:t>
            </a:r>
            <a:r>
              <a:rPr lang="cs-CZ" sz="2400" dirty="0">
                <a:hlinkClick r:id="rId2"/>
              </a:rPr>
              <a:t>://www.map2praha7.cz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/>
              <a:t>	</a:t>
            </a:r>
          </a:p>
          <a:p>
            <a:r>
              <a:rPr lang="cs-CZ" sz="2400" dirty="0"/>
              <a:t>s</a:t>
            </a:r>
            <a:r>
              <a:rPr lang="cs-CZ" sz="2400" dirty="0" smtClean="0"/>
              <a:t>ociální </a:t>
            </a:r>
            <a:r>
              <a:rPr lang="cs-CZ" sz="2400" dirty="0"/>
              <a:t>sítě	</a:t>
            </a:r>
            <a:r>
              <a:rPr lang="cs-CZ" sz="2400" dirty="0">
                <a:hlinkClick r:id="rId3"/>
              </a:rPr>
              <a:t> https://</a:t>
            </a:r>
            <a:r>
              <a:rPr lang="cs-CZ" sz="2400" dirty="0" smtClean="0">
                <a:hlinkClick r:id="rId3"/>
              </a:rPr>
              <a:t>www.facebook.com/mapIIIpraha7</a:t>
            </a:r>
            <a:r>
              <a:rPr lang="cs-CZ" sz="2400" dirty="0" smtClean="0"/>
              <a:t> </a:t>
            </a:r>
            <a:endParaRPr lang="cs-CZ" sz="2400" dirty="0"/>
          </a:p>
          <a:p>
            <a:r>
              <a:rPr lang="cs-CZ" sz="2400" dirty="0" smtClean="0"/>
              <a:t>sdílené prostředí</a:t>
            </a:r>
          </a:p>
          <a:p>
            <a:r>
              <a:rPr lang="cs-CZ" sz="2400" dirty="0" smtClean="0"/>
              <a:t>média</a:t>
            </a:r>
            <a:r>
              <a:rPr lang="cs-CZ" sz="2400" dirty="0"/>
              <a:t>	</a:t>
            </a:r>
          </a:p>
          <a:p>
            <a:r>
              <a:rPr lang="cs-CZ" sz="2400" dirty="0"/>
              <a:t>v</a:t>
            </a:r>
            <a:r>
              <a:rPr lang="cs-CZ" sz="2400" dirty="0" smtClean="0"/>
              <a:t>eřejné akce</a:t>
            </a:r>
            <a:r>
              <a:rPr lang="cs-CZ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8466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78098"/>
          </a:xfrm>
        </p:spPr>
        <p:txBody>
          <a:bodyPr>
            <a:normAutofit/>
          </a:bodyPr>
          <a:lstStyle/>
          <a:p>
            <a:r>
              <a:rPr lang="cs-CZ" b="1" dirty="0"/>
              <a:t>Návrh usnesení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18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b="1" dirty="0" smtClean="0"/>
              <a:t>Řídicí </a:t>
            </a:r>
            <a:r>
              <a:rPr lang="cs-CZ" sz="2400" b="1" dirty="0"/>
              <a:t>výbor bere na vědomí </a:t>
            </a:r>
            <a:r>
              <a:rPr lang="cs-CZ" sz="2400" b="1" dirty="0" smtClean="0"/>
              <a:t>informace týkající se Komunikačního plánu </a:t>
            </a:r>
            <a:r>
              <a:rPr lang="cs-CZ" sz="2400" b="1" dirty="0"/>
              <a:t>projektu Místní akční plány rozvoje vzdělávání </a:t>
            </a:r>
            <a:r>
              <a:rPr lang="cs-CZ" sz="2400" b="1" dirty="0" smtClean="0"/>
              <a:t>III </a:t>
            </a:r>
            <a:r>
              <a:rPr lang="cs-CZ" sz="2400" b="1" dirty="0"/>
              <a:t>-</a:t>
            </a:r>
            <a:r>
              <a:rPr lang="cs-CZ" sz="2400" b="1" dirty="0" smtClean="0"/>
              <a:t> </a:t>
            </a:r>
            <a:r>
              <a:rPr lang="cs-CZ" sz="2400" b="1" dirty="0"/>
              <a:t>správní obvod Praha 7, </a:t>
            </a:r>
          </a:p>
          <a:p>
            <a:pPr marL="0" indent="0" algn="ctr">
              <a:buNone/>
            </a:pPr>
            <a:r>
              <a:rPr lang="cs-CZ" sz="2400" b="1" dirty="0" err="1" smtClean="0"/>
              <a:t>reg</a:t>
            </a:r>
            <a:r>
              <a:rPr lang="cs-CZ" sz="2400" b="1" dirty="0"/>
              <a:t>. č. </a:t>
            </a:r>
            <a:r>
              <a:rPr lang="cs-CZ" sz="2400" b="1" dirty="0" smtClean="0"/>
              <a:t>CZ.02.3.68/0.0/0.0/20_082/0023081.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271323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78098"/>
          </a:xfrm>
        </p:spPr>
        <p:txBody>
          <a:bodyPr>
            <a:normAutofit/>
          </a:bodyPr>
          <a:lstStyle/>
          <a:p>
            <a:r>
              <a:rPr lang="cs-CZ" b="1" dirty="0" smtClean="0"/>
              <a:t>Evaluační plán MAP III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Průběžná evaluační zpráva - nepovinná</a:t>
            </a:r>
          </a:p>
          <a:p>
            <a:r>
              <a:rPr lang="cs-CZ" sz="2400" dirty="0" smtClean="0"/>
              <a:t>Závěrečná </a:t>
            </a:r>
            <a:r>
              <a:rPr lang="cs-CZ" sz="2400" dirty="0" err="1" smtClean="0"/>
              <a:t>sebeevaluační</a:t>
            </a:r>
            <a:r>
              <a:rPr lang="cs-CZ" sz="2400" dirty="0" smtClean="0"/>
              <a:t> zpráva - povinná</a:t>
            </a:r>
            <a:endParaRPr lang="cs-CZ" sz="24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532873"/>
              </p:ext>
            </p:extLst>
          </p:nvPr>
        </p:nvGraphicFramePr>
        <p:xfrm>
          <a:off x="251520" y="2636912"/>
          <a:ext cx="8435280" cy="3168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600"/>
                <a:gridCol w="3034680"/>
              </a:tblGrid>
              <a:tr h="31683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7790" algn="l"/>
                        </a:tabLst>
                      </a:pPr>
                      <a:r>
                        <a:rPr lang="cs-CZ" sz="1600" dirty="0" smtClean="0">
                          <a:effectLst/>
                        </a:rPr>
                        <a:t>Harmonogram</a:t>
                      </a: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7790" algn="l"/>
                        </a:tabLst>
                      </a:pP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7790" algn="l"/>
                        </a:tabLs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Nastavení evaluačního plánu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7790" algn="l"/>
                        </a:tabLs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08 – 10/2022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5790">
                          <a:schemeClr val="tx2">
                            <a:lumMod val="60000"/>
                            <a:lumOff val="40000"/>
                          </a:schemeClr>
                        </a:gs>
                        <a:gs pos="43497">
                          <a:srgbClr val="CDDBEC"/>
                        </a:gs>
                        <a:gs pos="28268">
                          <a:srgbClr val="DBE6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7790" algn="l"/>
                        </a:tabLs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Informování ŘV o nastavení evaluačního plánu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7790" algn="l"/>
                        </a:tabLs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1. 11. 2022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5790">
                          <a:schemeClr val="tx2">
                            <a:lumMod val="60000"/>
                            <a:lumOff val="40000"/>
                          </a:schemeClr>
                        </a:gs>
                        <a:gs pos="43497">
                          <a:srgbClr val="CDDBEC"/>
                        </a:gs>
                        <a:gs pos="28268">
                          <a:srgbClr val="DBE6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7790" algn="l"/>
                        </a:tabLst>
                      </a:pPr>
                      <a:r>
                        <a:rPr lang="cs-CZ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Desk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7790" algn="l"/>
                        </a:tabLs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10/2022 – 10/2023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5790">
                          <a:schemeClr val="tx2">
                            <a:lumMod val="60000"/>
                            <a:lumOff val="40000"/>
                          </a:schemeClr>
                        </a:gs>
                        <a:gs pos="43497">
                          <a:srgbClr val="CDDBEC"/>
                        </a:gs>
                        <a:gs pos="28268">
                          <a:srgbClr val="DBE6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7790" algn="l"/>
                        </a:tabLs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Realizace řízených </a:t>
                      </a:r>
                      <a:r>
                        <a:rPr lang="cs-CZ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individuálních</a:t>
                      </a:r>
                      <a:r>
                        <a:rPr lang="cs-CZ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hloubkových 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rozhovorů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7790" algn="l"/>
                        </a:tabLs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01 – 02/2023 + 06 – 09/2023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5790">
                          <a:schemeClr val="tx2">
                            <a:lumMod val="60000"/>
                            <a:lumOff val="40000"/>
                          </a:schemeClr>
                        </a:gs>
                        <a:gs pos="43497">
                          <a:srgbClr val="CDDBEC"/>
                        </a:gs>
                        <a:gs pos="28268">
                          <a:srgbClr val="DBE6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7790" algn="l"/>
                        </a:tabLs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Realizace skupinových rozhovorů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7790" algn="l"/>
                        </a:tabLst>
                        <a:defRPr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01 – 02/2023 + 06 – 08/2023</a:t>
                      </a: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5790">
                          <a:schemeClr val="tx2">
                            <a:lumMod val="60000"/>
                            <a:lumOff val="40000"/>
                          </a:schemeClr>
                        </a:gs>
                        <a:gs pos="43497">
                          <a:srgbClr val="CDDBEC"/>
                        </a:gs>
                        <a:gs pos="28268">
                          <a:srgbClr val="DBE6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7790" algn="l"/>
                        </a:tabLs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Zpracování a připomínkování průběžné evaluační zprávy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7790" algn="l"/>
                        </a:tabLs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03 – 04/2023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5790">
                          <a:schemeClr val="tx2">
                            <a:lumMod val="60000"/>
                            <a:lumOff val="40000"/>
                          </a:schemeClr>
                        </a:gs>
                        <a:gs pos="43497">
                          <a:srgbClr val="CDDBEC"/>
                        </a:gs>
                        <a:gs pos="28268">
                          <a:srgbClr val="DBE6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7790" algn="l"/>
                        </a:tabLs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Informování ŘV o výstupech průběžné evaluační zprávy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7790" algn="l"/>
                        </a:tabLs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05/2023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5790">
                          <a:schemeClr val="tx2">
                            <a:lumMod val="60000"/>
                            <a:lumOff val="40000"/>
                          </a:schemeClr>
                        </a:gs>
                        <a:gs pos="43497">
                          <a:srgbClr val="CDDBEC"/>
                        </a:gs>
                        <a:gs pos="28268">
                          <a:srgbClr val="DBE6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7790" algn="l"/>
                        </a:tabLs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Zpracování a připomínkování </a:t>
                      </a:r>
                      <a:r>
                        <a:rPr lang="cs-CZ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závěrečné </a:t>
                      </a:r>
                      <a:r>
                        <a:rPr lang="cs-CZ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sebeevaluační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zprávy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7790" algn="l"/>
                        </a:tabLs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09 – 11/2023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5790">
                          <a:schemeClr val="tx2">
                            <a:lumMod val="60000"/>
                            <a:lumOff val="40000"/>
                          </a:schemeClr>
                        </a:gs>
                        <a:gs pos="43497">
                          <a:srgbClr val="CDDBEC"/>
                        </a:gs>
                        <a:gs pos="28268">
                          <a:srgbClr val="DBE6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7790" algn="l"/>
                        </a:tabLs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Projednání a schválení </a:t>
                      </a:r>
                      <a:r>
                        <a:rPr lang="cs-CZ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závěrečné </a:t>
                      </a:r>
                      <a:r>
                        <a:rPr lang="cs-CZ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sebeevaluační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zprávy ŘV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7790" algn="l"/>
                        </a:tabLs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11/2023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55790">
                          <a:schemeClr val="tx2">
                            <a:lumMod val="60000"/>
                            <a:lumOff val="40000"/>
                          </a:schemeClr>
                        </a:gs>
                        <a:gs pos="43497">
                          <a:srgbClr val="CDDBEC"/>
                        </a:gs>
                        <a:gs pos="28268">
                          <a:srgbClr val="DBE6F2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366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80120"/>
          </a:xfrm>
        </p:spPr>
        <p:txBody>
          <a:bodyPr>
            <a:normAutofit/>
          </a:bodyPr>
          <a:lstStyle/>
          <a:p>
            <a:r>
              <a:rPr lang="cs-CZ" b="1" dirty="0" smtClean="0"/>
              <a:t>Harmonogram zasedání ŘV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507288" cy="4133056"/>
          </a:xfrm>
        </p:spPr>
        <p:txBody>
          <a:bodyPr>
            <a:noAutofit/>
          </a:bodyPr>
          <a:lstStyle/>
          <a:p>
            <a:pPr lvl="0"/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pl-PL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945940" y="368626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 případě naléhavé potřeby schválení </a:t>
            </a:r>
            <a:r>
              <a:rPr lang="cs-CZ" dirty="0" smtClean="0"/>
              <a:t>materiálu/dokumentu </a:t>
            </a:r>
            <a:r>
              <a:rPr lang="cs-CZ" dirty="0" smtClean="0"/>
              <a:t>apod. </a:t>
            </a:r>
          </a:p>
          <a:p>
            <a:pPr algn="ctr"/>
            <a:r>
              <a:rPr lang="cs-CZ" dirty="0" smtClean="0"/>
              <a:t>proběhne hlasování per rollam.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180655"/>
              </p:ext>
            </p:extLst>
          </p:nvPr>
        </p:nvGraphicFramePr>
        <p:xfrm>
          <a:off x="1846040" y="1641088"/>
          <a:ext cx="5472608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960"/>
                <a:gridCol w="2746648"/>
              </a:tblGrid>
              <a:tr h="298832">
                <a:tc gridSpan="2"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Plánovaná zasedání ŘV MAP III</a:t>
                      </a:r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Ustavující zasedání č. 1</a:t>
                      </a:r>
                      <a:endParaRPr lang="cs-CZ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 listopadu 2022 (úterý)</a:t>
                      </a:r>
                      <a:endParaRPr lang="cs-CZ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Zasedání</a:t>
                      </a: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ŘV MAP III č. 2</a:t>
                      </a:r>
                      <a:endParaRPr lang="cs-CZ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18. května</a:t>
                      </a:r>
                      <a:r>
                        <a:rPr lang="cs-CZ" sz="1600" baseline="0" dirty="0" smtClean="0"/>
                        <a:t> 2023 (čtvrtek)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Zasedání</a:t>
                      </a: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ŘV MAP III č. 3</a:t>
                      </a:r>
                      <a:endParaRPr lang="cs-CZ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23. listopadu</a:t>
                      </a:r>
                      <a:r>
                        <a:rPr lang="cs-CZ" sz="1600" baseline="0" dirty="0" smtClean="0"/>
                        <a:t> 2023 (čtvrtek)</a:t>
                      </a:r>
                      <a:endParaRPr lang="cs-CZ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59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b="1" dirty="0" smtClean="0"/>
              <a:t>Program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424936" cy="3600400"/>
          </a:xfrm>
        </p:spPr>
        <p:txBody>
          <a:bodyPr>
            <a:noAutofit/>
          </a:bodyPr>
          <a:lstStyle/>
          <a:p>
            <a:pPr lvl="0"/>
            <a:r>
              <a:rPr lang="cs-CZ" sz="2000" dirty="0"/>
              <a:t>Úvodní slovo</a:t>
            </a:r>
          </a:p>
          <a:p>
            <a:pPr lvl="0"/>
            <a:r>
              <a:rPr lang="cs-CZ" sz="2000" dirty="0"/>
              <a:t>Představení Realizačního týmu MAP III </a:t>
            </a:r>
          </a:p>
          <a:p>
            <a:pPr lvl="0"/>
            <a:r>
              <a:rPr lang="cs-CZ" sz="2000" dirty="0"/>
              <a:t>Představení projektu a činnosti Řídicího výboru MAP III </a:t>
            </a:r>
          </a:p>
          <a:p>
            <a:pPr lvl="0"/>
            <a:r>
              <a:rPr lang="cs-CZ" sz="2000" dirty="0"/>
              <a:t>Představení jednotlivých členů Řídicího výboru MAP III </a:t>
            </a:r>
          </a:p>
          <a:p>
            <a:pPr lvl="0"/>
            <a:r>
              <a:rPr lang="cs-CZ" sz="2000" dirty="0"/>
              <a:t>Volba předsedy a místopředsedy Řídicího výboru MAP III</a:t>
            </a:r>
          </a:p>
          <a:p>
            <a:pPr lvl="0"/>
            <a:r>
              <a:rPr lang="cs-CZ" sz="2000" dirty="0"/>
              <a:t>Schválení Statutu a Jednacího řádu Řídicího výboru MAP III</a:t>
            </a:r>
          </a:p>
          <a:p>
            <a:pPr lvl="0"/>
            <a:r>
              <a:rPr lang="cs-CZ" sz="2000" dirty="0"/>
              <a:t>Plán aktivit v rámci MAP III</a:t>
            </a:r>
          </a:p>
          <a:p>
            <a:pPr lvl="0"/>
            <a:r>
              <a:rPr lang="cs-CZ" sz="2000" dirty="0"/>
              <a:t>Představení komunikačního plánu a plánu evaluace MAP III</a:t>
            </a:r>
          </a:p>
          <a:p>
            <a:pPr lvl="0"/>
            <a:r>
              <a:rPr lang="cs-CZ" sz="2000" dirty="0"/>
              <a:t>Harmonogram zasedání </a:t>
            </a:r>
            <a:r>
              <a:rPr lang="cs-CZ" sz="2000" dirty="0" smtClean="0"/>
              <a:t>Řídicího </a:t>
            </a:r>
            <a:r>
              <a:rPr lang="cs-CZ" sz="2000" dirty="0"/>
              <a:t>výboru MAP II do 11/2023</a:t>
            </a:r>
          </a:p>
          <a:p>
            <a:pPr lvl="0"/>
            <a:r>
              <a:rPr lang="cs-CZ" sz="2000" dirty="0"/>
              <a:t>Projednání složení a činnosti Pracovních skupin MAP III</a:t>
            </a:r>
          </a:p>
          <a:p>
            <a:pPr lvl="0"/>
            <a:r>
              <a:rPr lang="cs-CZ" sz="2000" dirty="0"/>
              <a:t>Různé, diskuse</a:t>
            </a:r>
          </a:p>
          <a:p>
            <a:pPr marL="0" lv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39460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80120"/>
          </a:xfrm>
        </p:spPr>
        <p:txBody>
          <a:bodyPr>
            <a:normAutofit/>
          </a:bodyPr>
          <a:lstStyle/>
          <a:p>
            <a:r>
              <a:rPr lang="cs-CZ" b="1" dirty="0" smtClean="0"/>
              <a:t>Návrh usnesení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507288" cy="4133056"/>
          </a:xfrm>
        </p:spPr>
        <p:txBody>
          <a:bodyPr>
            <a:noAutofit/>
          </a:bodyPr>
          <a:lstStyle/>
          <a:p>
            <a:pPr lvl="0"/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pl-PL" sz="28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67544" y="1988841"/>
            <a:ext cx="8424936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dirty="0" smtClean="0"/>
              <a:t>Řídicí </a:t>
            </a:r>
            <a:r>
              <a:rPr lang="cs-CZ" sz="2400" b="1" dirty="0"/>
              <a:t>výbor schvaluje </a:t>
            </a:r>
            <a:r>
              <a:rPr lang="cs-CZ" sz="2400" b="1" dirty="0" smtClean="0"/>
              <a:t>harmonogram </a:t>
            </a:r>
            <a:r>
              <a:rPr lang="cs-CZ" sz="2400" b="1" dirty="0"/>
              <a:t>zasedání </a:t>
            </a:r>
            <a:endParaRPr lang="cs-CZ" sz="2400" b="1" dirty="0" smtClean="0"/>
          </a:p>
          <a:p>
            <a:pPr marL="0" indent="0" algn="ctr">
              <a:buNone/>
            </a:pPr>
            <a:r>
              <a:rPr lang="cs-CZ" sz="2400" b="1" dirty="0" smtClean="0"/>
              <a:t>Řídicího </a:t>
            </a:r>
            <a:r>
              <a:rPr lang="cs-CZ" sz="2400" b="1" dirty="0"/>
              <a:t>výboru projektu Místní akční plány rozvoje vzdělávání </a:t>
            </a:r>
            <a:r>
              <a:rPr lang="cs-CZ" sz="2400" b="1" dirty="0" smtClean="0"/>
              <a:t>III </a:t>
            </a:r>
            <a:r>
              <a:rPr lang="cs-CZ" sz="2400" b="1" dirty="0"/>
              <a:t>-</a:t>
            </a:r>
            <a:r>
              <a:rPr lang="cs-CZ" sz="2400" b="1" dirty="0" smtClean="0"/>
              <a:t> </a:t>
            </a:r>
            <a:r>
              <a:rPr lang="cs-CZ" sz="2400" b="1" dirty="0"/>
              <a:t>správní obvod Praha 7, </a:t>
            </a:r>
            <a:endParaRPr lang="cs-CZ" sz="2400" b="1" dirty="0" smtClean="0"/>
          </a:p>
          <a:p>
            <a:pPr marL="0" indent="0" algn="ctr">
              <a:buNone/>
            </a:pPr>
            <a:r>
              <a:rPr lang="cs-CZ" sz="2400" b="1" dirty="0" err="1"/>
              <a:t>r</a:t>
            </a:r>
            <a:r>
              <a:rPr lang="cs-CZ" sz="2400" b="1" dirty="0" err="1" smtClean="0"/>
              <a:t>eg</a:t>
            </a:r>
            <a:r>
              <a:rPr lang="cs-CZ" sz="2400" b="1" dirty="0"/>
              <a:t>. č. CZ.02.3.68/0.0/0.0/20_082/0023081</a:t>
            </a:r>
          </a:p>
          <a:p>
            <a:pPr marL="0" indent="0" algn="ctr">
              <a:buNone/>
            </a:pPr>
            <a:r>
              <a:rPr lang="cs-CZ" sz="2400" b="1" dirty="0" smtClean="0"/>
              <a:t>dle </a:t>
            </a:r>
            <a:r>
              <a:rPr lang="cs-CZ" sz="2400" b="1" dirty="0"/>
              <a:t>předloženého návrhu</a:t>
            </a:r>
          </a:p>
        </p:txBody>
      </p:sp>
    </p:spTree>
    <p:extLst>
      <p:ext uri="{BB962C8B-B14F-4D97-AF65-F5344CB8AC3E}">
        <p14:creationId xmlns:p14="http://schemas.microsoft.com/office/powerpoint/2010/main" val="2216642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Pracovní </a:t>
            </a:r>
            <a:r>
              <a:rPr lang="cs-CZ" b="1" dirty="0"/>
              <a:t>skupiny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9856" y="1196752"/>
            <a:ext cx="8784976" cy="4608511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cs-CZ" sz="2000" b="1" dirty="0" smtClean="0"/>
              <a:t>PS </a:t>
            </a:r>
            <a:r>
              <a:rPr lang="it-IT" sz="2000" b="1" dirty="0"/>
              <a:t>pro rovné příležitosti</a:t>
            </a:r>
            <a:endParaRPr lang="cs-CZ" sz="2000" b="1" dirty="0"/>
          </a:p>
          <a:p>
            <a:pPr marL="514350" indent="-514350" algn="just">
              <a:buFont typeface="+mj-lt"/>
              <a:buAutoNum type="arabicPeriod"/>
            </a:pPr>
            <a:r>
              <a:rPr lang="cs-CZ" sz="2000" b="1" dirty="0" smtClean="0"/>
              <a:t>PS </a:t>
            </a:r>
            <a:r>
              <a:rPr lang="cs-CZ" sz="2000" b="1" dirty="0"/>
              <a:t>pro rozvoj </a:t>
            </a:r>
            <a:r>
              <a:rPr lang="cs-CZ" sz="2000" b="1" dirty="0" smtClean="0"/>
              <a:t>čtenářské gramotnosti </a:t>
            </a:r>
            <a:r>
              <a:rPr lang="cs-CZ" sz="2000" b="1" dirty="0"/>
              <a:t>a rozvoj </a:t>
            </a:r>
            <a:r>
              <a:rPr lang="cs-CZ" sz="2000" b="1" dirty="0" smtClean="0"/>
              <a:t>potenciálu </a:t>
            </a:r>
            <a:r>
              <a:rPr lang="cs-CZ" sz="2000" b="1" dirty="0"/>
              <a:t>každého </a:t>
            </a:r>
            <a:r>
              <a:rPr lang="cs-CZ" sz="2000" b="1" dirty="0" smtClean="0"/>
              <a:t>žáka</a:t>
            </a:r>
            <a:endParaRPr lang="cs-CZ" sz="2000" b="1" dirty="0"/>
          </a:p>
          <a:p>
            <a:pPr marL="514350" indent="-514350" algn="just">
              <a:buFont typeface="+mj-lt"/>
              <a:buAutoNum type="arabicPeriod"/>
            </a:pPr>
            <a:r>
              <a:rPr lang="cs-CZ" sz="2000" b="1" dirty="0" smtClean="0"/>
              <a:t>PS </a:t>
            </a:r>
            <a:r>
              <a:rPr lang="cs-CZ" sz="2000" b="1" dirty="0"/>
              <a:t>pro rozvoj matematické gramotnosti a rozvoj potenciálu každého </a:t>
            </a:r>
            <a:r>
              <a:rPr lang="cs-CZ" sz="2000" b="1" dirty="0" smtClean="0"/>
              <a:t>žáka</a:t>
            </a:r>
            <a:endParaRPr lang="it-IT" sz="2000" b="1" dirty="0"/>
          </a:p>
          <a:p>
            <a:pPr marL="514350" indent="-514350" algn="just">
              <a:buFont typeface="+mj-lt"/>
              <a:buAutoNum type="arabicPeriod"/>
            </a:pPr>
            <a:r>
              <a:rPr lang="cs-CZ" sz="2000" b="1" dirty="0" smtClean="0"/>
              <a:t>PS pro financování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2000" i="1" dirty="0"/>
              <a:t>PS pro podporu vedení škol a jejich zástupců a rozvoj potenciálu každého </a:t>
            </a:r>
            <a:r>
              <a:rPr lang="cs-CZ" sz="2000" i="1" dirty="0" smtClean="0"/>
              <a:t>žáka</a:t>
            </a:r>
          </a:p>
          <a:p>
            <a:pPr marL="0" indent="0" algn="just">
              <a:buNone/>
            </a:pPr>
            <a:endParaRPr lang="cs-CZ" sz="2000" b="1" dirty="0" smtClean="0"/>
          </a:p>
          <a:p>
            <a:pPr algn="just"/>
            <a:r>
              <a:rPr lang="cs-CZ" sz="2000" dirty="0" smtClean="0"/>
              <a:t>PS 2 a 3 obsahuje </a:t>
            </a:r>
            <a:r>
              <a:rPr lang="cs-CZ" sz="2000" b="1" dirty="0" smtClean="0"/>
              <a:t>průřezové téma </a:t>
            </a:r>
            <a:r>
              <a:rPr lang="cs-CZ" sz="2000" dirty="0" smtClean="0"/>
              <a:t>zahrnující podporu </a:t>
            </a:r>
            <a:r>
              <a:rPr lang="cs-CZ" sz="2000" b="1" dirty="0" smtClean="0"/>
              <a:t>digitální gramotnosti </a:t>
            </a:r>
            <a:r>
              <a:rPr lang="cs-CZ" sz="2000" dirty="0" smtClean="0"/>
              <a:t>a začleňování ICT do procesu vzdělávání</a:t>
            </a:r>
          </a:p>
          <a:p>
            <a:pPr algn="just"/>
            <a:r>
              <a:rPr lang="cs-CZ" sz="2000" b="1" dirty="0"/>
              <a:t>č</a:t>
            </a:r>
            <a:r>
              <a:rPr lang="cs-CZ" sz="2000" b="1" dirty="0" smtClean="0"/>
              <a:t>lenové (min. 4 + 1 garant) </a:t>
            </a:r>
            <a:r>
              <a:rPr lang="cs-CZ" sz="2000" dirty="0" smtClean="0"/>
              <a:t>- primárně pedagogové ze zapojených škol, vedoucí pracovníci škol nebo klíčových NNO apod., další zájemci = hosté/odborníci na aktuálně řešené téma</a:t>
            </a:r>
          </a:p>
          <a:p>
            <a:pPr algn="just"/>
            <a:r>
              <a:rPr lang="cs-CZ" sz="2000" dirty="0" smtClean="0"/>
              <a:t>práci PS metodicky vede </a:t>
            </a:r>
            <a:r>
              <a:rPr lang="cs-CZ" sz="2000" b="1" dirty="0" smtClean="0"/>
              <a:t>metodik PS</a:t>
            </a:r>
          </a:p>
          <a:p>
            <a:pPr algn="just"/>
            <a:r>
              <a:rPr lang="cs-CZ" sz="2000" b="1" dirty="0" smtClean="0"/>
              <a:t>4 jednání PS ročně, 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926686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Činnost pracovních skupin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4525963"/>
          </a:xfrm>
        </p:spPr>
        <p:txBody>
          <a:bodyPr>
            <a:noAutofit/>
          </a:bodyPr>
          <a:lstStyle/>
          <a:p>
            <a:pPr lvl="0" algn="just" fontAlgn="base"/>
            <a:r>
              <a:rPr lang="cs-CZ" sz="2000" dirty="0" smtClean="0"/>
              <a:t>vzájemné </a:t>
            </a:r>
            <a:r>
              <a:rPr lang="cs-CZ" sz="2000" dirty="0"/>
              <a:t>vzdělávání, přenos zkušeností a informací a odborně vedená diskuze o problematice nastavení rovných příležitostí a selektivnosti vzdělávacího systému a uvnitř škol</a:t>
            </a:r>
          </a:p>
          <a:p>
            <a:pPr lvl="0" algn="just" fontAlgn="base"/>
            <a:r>
              <a:rPr lang="cs-CZ" sz="2000" dirty="0"/>
              <a:t>na základě získaných znalostí a zkušeností především posuzování navržených konkrétních aktivit v akčních plánech a jejich souladu se zásadou rovného přístupu ke vzdělání, a také souladu s akčními plány nastavenými v rámci Strategie 2030 Prahy 7</a:t>
            </a:r>
          </a:p>
          <a:p>
            <a:pPr lvl="0" algn="just" fontAlgn="base"/>
            <a:r>
              <a:rPr lang="cs-CZ" sz="2000" dirty="0"/>
              <a:t>tvorba popisu stávajícího stavu problematiky vzdělávání v území, popis příčin (důvodů) tohoto stavu a návrhy aktivit, které pomohou nastavit rovné příležitosti a eliminovat selektivitu</a:t>
            </a:r>
          </a:p>
          <a:p>
            <a:pPr lvl="0" algn="just" fontAlgn="base"/>
            <a:r>
              <a:rPr lang="cs-CZ" sz="2000" dirty="0"/>
              <a:t>identifikace místních lídrů/expertů a jejich zapojením do práce PS a dalších aktivit v území</a:t>
            </a:r>
          </a:p>
          <a:p>
            <a:pPr algn="just"/>
            <a:r>
              <a:rPr lang="cs-CZ" sz="2000" dirty="0"/>
              <a:t>zapojování lídrů z jiných platforem, regionů nebo VŠ do MAP</a:t>
            </a:r>
          </a:p>
        </p:txBody>
      </p:sp>
    </p:spTree>
    <p:extLst>
      <p:ext uri="{BB962C8B-B14F-4D97-AF65-F5344CB8AC3E}">
        <p14:creationId xmlns:p14="http://schemas.microsoft.com/office/powerpoint/2010/main" val="3263134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Činnost pracovních skupin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9876" y="1628800"/>
            <a:ext cx="8424936" cy="3456384"/>
          </a:xfrm>
        </p:spPr>
        <p:txBody>
          <a:bodyPr>
            <a:noAutofit/>
          </a:bodyPr>
          <a:lstStyle/>
          <a:p>
            <a:pPr lvl="0" algn="just" fontAlgn="base"/>
            <a:r>
              <a:rPr lang="cs-CZ" sz="2000" dirty="0" smtClean="0"/>
              <a:t>vzájemné vzdělávání</a:t>
            </a:r>
          </a:p>
          <a:p>
            <a:pPr lvl="0" algn="just" fontAlgn="base"/>
            <a:r>
              <a:rPr lang="cs-CZ" sz="2000" dirty="0" smtClean="0"/>
              <a:t>přenos </a:t>
            </a:r>
            <a:r>
              <a:rPr lang="cs-CZ" sz="2000" dirty="0"/>
              <a:t>zkušeností, informací </a:t>
            </a:r>
          </a:p>
          <a:p>
            <a:pPr lvl="0" algn="just" fontAlgn="base"/>
            <a:r>
              <a:rPr lang="cs-CZ" sz="2000" dirty="0" smtClean="0"/>
              <a:t>odborně </a:t>
            </a:r>
            <a:r>
              <a:rPr lang="cs-CZ" sz="2000" dirty="0"/>
              <a:t>vedená diskuze o problematice dané </a:t>
            </a:r>
            <a:r>
              <a:rPr lang="cs-CZ" sz="2000" dirty="0" smtClean="0"/>
              <a:t>skupiny</a:t>
            </a:r>
          </a:p>
          <a:p>
            <a:pPr lvl="0" algn="just" fontAlgn="base"/>
            <a:r>
              <a:rPr lang="cs-CZ" sz="2000" dirty="0" smtClean="0"/>
              <a:t>aktivní podíl na </a:t>
            </a:r>
            <a:r>
              <a:rPr lang="cs-CZ" sz="2000" dirty="0"/>
              <a:t>procesu společného </a:t>
            </a:r>
            <a:r>
              <a:rPr lang="cs-CZ" sz="2000" dirty="0" smtClean="0"/>
              <a:t>plánování</a:t>
            </a:r>
            <a:endParaRPr lang="cs-CZ" sz="2000" dirty="0"/>
          </a:p>
          <a:p>
            <a:pPr lvl="0" algn="just" fontAlgn="base"/>
            <a:r>
              <a:rPr lang="cs-CZ" sz="2000" dirty="0" smtClean="0"/>
              <a:t>sdílení zkušeností </a:t>
            </a:r>
            <a:r>
              <a:rPr lang="cs-CZ" sz="2000" dirty="0"/>
              <a:t>v rámci skupiny a dalších pracovních </a:t>
            </a:r>
            <a:r>
              <a:rPr lang="cs-CZ" sz="2000" dirty="0" smtClean="0"/>
              <a:t>skupin</a:t>
            </a:r>
          </a:p>
          <a:p>
            <a:pPr lvl="0" algn="just" fontAlgn="base"/>
            <a:r>
              <a:rPr lang="cs-CZ" sz="2000" dirty="0" smtClean="0"/>
              <a:t>podíl </a:t>
            </a:r>
            <a:r>
              <a:rPr lang="cs-CZ" sz="2000" dirty="0"/>
              <a:t>se na zpracování návrhu aktivit </a:t>
            </a:r>
            <a:r>
              <a:rPr lang="cs-CZ" sz="2000" dirty="0" smtClean="0"/>
              <a:t>v rámci akčních plánů</a:t>
            </a:r>
          </a:p>
          <a:p>
            <a:pPr lvl="0" algn="just" fontAlgn="base"/>
            <a:r>
              <a:rPr lang="cs-CZ" sz="2000" dirty="0" smtClean="0"/>
              <a:t>garant - předávání výstupů </a:t>
            </a:r>
            <a:r>
              <a:rPr lang="cs-CZ" sz="2000" dirty="0"/>
              <a:t>dané pracovní skupiny </a:t>
            </a:r>
            <a:r>
              <a:rPr lang="cs-CZ" sz="2000" dirty="0" smtClean="0"/>
              <a:t>členům projektového týmu, spolupracuje s ŘV </a:t>
            </a:r>
            <a:r>
              <a:rPr lang="cs-CZ" sz="2000" dirty="0"/>
              <a:t>a realizačním </a:t>
            </a:r>
            <a:r>
              <a:rPr lang="cs-CZ" sz="2000" dirty="0" smtClean="0"/>
              <a:t>týmem</a:t>
            </a:r>
          </a:p>
          <a:p>
            <a:pPr lvl="0" algn="just" fontAlgn="base"/>
            <a:r>
              <a:rPr lang="cs-CZ" sz="2000" b="1" dirty="0"/>
              <a:t>p</a:t>
            </a:r>
            <a:r>
              <a:rPr lang="cs-CZ" sz="2000" b="1" dirty="0" smtClean="0"/>
              <a:t>lán - 5 setkání každé PS v období 11/2022 - 11/2023, z toho dvě společná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064938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8584"/>
            <a:ext cx="8229600" cy="1080120"/>
          </a:xfrm>
        </p:spPr>
        <p:txBody>
          <a:bodyPr>
            <a:normAutofit/>
          </a:bodyPr>
          <a:lstStyle/>
          <a:p>
            <a:r>
              <a:rPr lang="cs-CZ" b="1" dirty="0" smtClean="0"/>
              <a:t>Seznam členů pracovních skupin</a:t>
            </a:r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784390"/>
              </p:ext>
            </p:extLst>
          </p:nvPr>
        </p:nvGraphicFramePr>
        <p:xfrm>
          <a:off x="461702" y="1124744"/>
          <a:ext cx="7782705" cy="211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9899"/>
                <a:gridCol w="4192806"/>
              </a:tblGrid>
              <a:tr h="322205">
                <a:tc gridSpan="2"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PS pro rovné příležitosti</a:t>
                      </a:r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56379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Mgr. Skalková Jana, </a:t>
                      </a:r>
                      <a:r>
                        <a:rPr lang="cs-CZ" sz="1600" b="1" dirty="0" err="1" smtClean="0"/>
                        <a:t>DiS</a:t>
                      </a:r>
                      <a:r>
                        <a:rPr lang="cs-CZ" sz="1600" b="1" dirty="0" smtClean="0"/>
                        <a:t>.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MPSV ČR</a:t>
                      </a:r>
                      <a:endParaRPr lang="cs-CZ" sz="1600" dirty="0"/>
                    </a:p>
                  </a:txBody>
                  <a:tcPr/>
                </a:tc>
              </a:tr>
              <a:tr h="356379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Mgr. Kateřina Nováková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Člověk v tísni, o.p.s.</a:t>
                      </a:r>
                      <a:endParaRPr lang="cs-CZ" sz="1600" dirty="0"/>
                    </a:p>
                  </a:txBody>
                  <a:tcPr/>
                </a:tc>
              </a:tr>
              <a:tr h="356379">
                <a:tc>
                  <a:txBody>
                    <a:bodyPr/>
                    <a:lstStyle/>
                    <a:p>
                      <a:r>
                        <a:rPr lang="cs-CZ" sz="1600" i="0" dirty="0" smtClean="0"/>
                        <a:t>Mgr.</a:t>
                      </a:r>
                      <a:r>
                        <a:rPr lang="cs-CZ" sz="1600" i="0" baseline="0" dirty="0" smtClean="0"/>
                        <a:t> Kateřina </a:t>
                      </a:r>
                      <a:r>
                        <a:rPr lang="cs-CZ" sz="1600" i="0" baseline="0" dirty="0" err="1" smtClean="0"/>
                        <a:t>Bucher</a:t>
                      </a:r>
                      <a:r>
                        <a:rPr lang="cs-CZ" sz="1600" i="0" baseline="0" dirty="0" smtClean="0"/>
                        <a:t> Jará</a:t>
                      </a:r>
                      <a:endParaRPr lang="cs-CZ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Integrační centrum Praha, o.p.s.</a:t>
                      </a:r>
                    </a:p>
                  </a:txBody>
                  <a:tcPr/>
                </a:tc>
              </a:tr>
              <a:tr h="356379">
                <a:tc>
                  <a:txBody>
                    <a:bodyPr/>
                    <a:lstStyle/>
                    <a:p>
                      <a:r>
                        <a:rPr lang="cs-CZ" sz="1600" i="0" dirty="0" smtClean="0"/>
                        <a:t>Mgr. Michaela Kuběnová</a:t>
                      </a:r>
                      <a:endParaRPr lang="cs-CZ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MŠ</a:t>
                      </a:r>
                      <a:r>
                        <a:rPr lang="cs-CZ" sz="1600" baseline="0" dirty="0" smtClean="0"/>
                        <a:t> U </a:t>
                      </a:r>
                      <a:r>
                        <a:rPr lang="cs-CZ" sz="1600" baseline="0" dirty="0" err="1" smtClean="0"/>
                        <a:t>Uranie</a:t>
                      </a:r>
                      <a:endParaRPr lang="cs-CZ" sz="1600" dirty="0"/>
                    </a:p>
                  </a:txBody>
                  <a:tcPr/>
                </a:tc>
              </a:tr>
              <a:tr h="356379">
                <a:tc>
                  <a:txBody>
                    <a:bodyPr/>
                    <a:lstStyle/>
                    <a:p>
                      <a:r>
                        <a:rPr lang="cs-CZ" sz="1600" i="0" dirty="0" smtClean="0"/>
                        <a:t>Bc. Zuzana</a:t>
                      </a:r>
                      <a:r>
                        <a:rPr lang="cs-CZ" sz="1600" i="0" baseline="0" dirty="0" smtClean="0"/>
                        <a:t> Prokopová</a:t>
                      </a:r>
                      <a:endParaRPr lang="cs-CZ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Meta, o.p.s.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600575"/>
              </p:ext>
            </p:extLst>
          </p:nvPr>
        </p:nvGraphicFramePr>
        <p:xfrm>
          <a:off x="461702" y="3356992"/>
          <a:ext cx="7782706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242"/>
                <a:gridCol w="4176464"/>
              </a:tblGrid>
              <a:tr h="298832">
                <a:tc gridSpan="2"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pro podporu vedení škol a jejich zástupců a rozvoj potenciálu každého žáka</a:t>
                      </a:r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Mgr. Kateřina</a:t>
                      </a:r>
                      <a:r>
                        <a:rPr lang="cs-CZ" sz="1600" b="0" baseline="0" dirty="0" smtClean="0"/>
                        <a:t> Šrámková</a:t>
                      </a:r>
                      <a:endParaRPr lang="cs-CZ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ZŠ Trojská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Mgr. Iva Piherová </a:t>
                      </a:r>
                      <a:r>
                        <a:rPr lang="cs-CZ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Rubinsteinová</a:t>
                      </a:r>
                      <a:endParaRPr lang="cs-CZ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ZŠ TGM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i="0" dirty="0" smtClean="0"/>
                        <a:t>Mgr. Martin Provazník</a:t>
                      </a:r>
                      <a:endParaRPr lang="cs-CZ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ZŠ Strossmayerovo náměstí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Mgr.</a:t>
                      </a:r>
                      <a:r>
                        <a:rPr lang="cs-CZ" sz="16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Radomíra Václavíková</a:t>
                      </a:r>
                      <a:endParaRPr lang="cs-CZ" sz="16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ZŠ Korunovační</a:t>
                      </a:r>
                      <a:endParaRPr lang="cs-CZ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Mgr. Andrea</a:t>
                      </a:r>
                      <a:r>
                        <a:rPr lang="cs-CZ" sz="16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Dvořáková</a:t>
                      </a:r>
                      <a:endParaRPr lang="cs-CZ" sz="16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MŠ U </a:t>
                      </a:r>
                      <a:r>
                        <a:rPr lang="cs-CZ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Uranie</a:t>
                      </a:r>
                      <a:endParaRPr lang="cs-CZ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7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8584"/>
            <a:ext cx="8229600" cy="1080120"/>
          </a:xfrm>
        </p:spPr>
        <p:txBody>
          <a:bodyPr>
            <a:normAutofit/>
          </a:bodyPr>
          <a:lstStyle/>
          <a:p>
            <a:r>
              <a:rPr lang="cs-CZ" b="1" dirty="0" smtClean="0"/>
              <a:t>Seznam členů pracovních skupin</a:t>
            </a:r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387053"/>
              </p:ext>
            </p:extLst>
          </p:nvPr>
        </p:nvGraphicFramePr>
        <p:xfrm>
          <a:off x="729916" y="1124744"/>
          <a:ext cx="7704855" cy="2127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6402"/>
                <a:gridCol w="4338453"/>
              </a:tblGrid>
              <a:tr h="432047">
                <a:tc gridSpan="2"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pro rozvoj čtenářské gramotnosti a k rozvoji potenciálu každého žáka</a:t>
                      </a:r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39057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Mgr. Radovana Tesárková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Divadelní spolek Ty-já-</a:t>
                      </a:r>
                      <a:r>
                        <a:rPr lang="cs-CZ" sz="1600" dirty="0" err="1" smtClean="0"/>
                        <a:t>tr</a:t>
                      </a:r>
                      <a:endParaRPr lang="cs-CZ" sz="1600" dirty="0"/>
                    </a:p>
                  </a:txBody>
                  <a:tcPr/>
                </a:tc>
              </a:tr>
              <a:tr h="33905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PhDr. Klára Ročková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ZŠ Strossmayerovo náměstí</a:t>
                      </a:r>
                      <a:endParaRPr lang="cs-CZ" sz="1600" dirty="0"/>
                    </a:p>
                  </a:txBody>
                  <a:tcPr/>
                </a:tc>
              </a:tr>
              <a:tr h="33905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Mgr. Daniel Pražák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ZŠ Strossmayerovo náměstí</a:t>
                      </a:r>
                    </a:p>
                  </a:txBody>
                  <a:tcPr/>
                </a:tc>
              </a:tr>
              <a:tr h="339057">
                <a:tc>
                  <a:txBody>
                    <a:bodyPr/>
                    <a:lstStyle/>
                    <a:p>
                      <a:r>
                        <a:rPr lang="cs-CZ" sz="1600" i="0" dirty="0" smtClean="0"/>
                        <a:t>Mgr. Michaela Eklová</a:t>
                      </a:r>
                      <a:endParaRPr lang="cs-CZ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FMŠ </a:t>
                      </a:r>
                      <a:r>
                        <a:rPr lang="cs-CZ" sz="1600" dirty="0" smtClean="0"/>
                        <a:t>Na Výšinách</a:t>
                      </a:r>
                      <a:endParaRPr lang="cs-CZ" sz="1600" dirty="0"/>
                    </a:p>
                  </a:txBody>
                  <a:tcPr/>
                </a:tc>
              </a:tr>
              <a:tr h="339057">
                <a:tc>
                  <a:txBody>
                    <a:bodyPr/>
                    <a:lstStyle/>
                    <a:p>
                      <a:r>
                        <a:rPr lang="cs-CZ" sz="1600" i="0" dirty="0" smtClean="0"/>
                        <a:t>Mgr. Barbora</a:t>
                      </a:r>
                      <a:r>
                        <a:rPr lang="cs-CZ" sz="1600" i="0" baseline="0" dirty="0" smtClean="0"/>
                        <a:t> Soukupová</a:t>
                      </a:r>
                      <a:endParaRPr lang="cs-CZ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ZŠ Korunovační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277306"/>
              </p:ext>
            </p:extLst>
          </p:nvPr>
        </p:nvGraphicFramePr>
        <p:xfrm>
          <a:off x="755576" y="3501008"/>
          <a:ext cx="7704856" cy="2144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4320480"/>
              </a:tblGrid>
              <a:tr h="432048">
                <a:tc gridSpan="2"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pro rozvoj matematické gramotnosti a k rozvoji potenciálu každého žáka</a:t>
                      </a:r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42588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Mgr. Monika Sedláková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ZŠ Strossmayerovo náměstí</a:t>
                      </a:r>
                      <a:endParaRPr lang="cs-CZ" sz="1600" dirty="0"/>
                    </a:p>
                  </a:txBody>
                  <a:tcPr/>
                </a:tc>
              </a:tr>
              <a:tr h="342588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Mgr. Daniel Pražák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ZŠ Strossmayerovo náměstí</a:t>
                      </a:r>
                    </a:p>
                  </a:txBody>
                  <a:tcPr/>
                </a:tc>
              </a:tr>
              <a:tr h="342588">
                <a:tc>
                  <a:txBody>
                    <a:bodyPr/>
                    <a:lstStyle/>
                    <a:p>
                      <a:r>
                        <a:rPr lang="hu-HU" sz="1600" i="0" dirty="0" smtClean="0"/>
                        <a:t>Bc. Linda Kovářová</a:t>
                      </a:r>
                      <a:endParaRPr lang="cs-CZ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MŠ Nad Štolou</a:t>
                      </a:r>
                      <a:endParaRPr lang="cs-CZ" sz="1600" dirty="0"/>
                    </a:p>
                  </a:txBody>
                  <a:tcPr/>
                </a:tc>
              </a:tr>
              <a:tr h="342588">
                <a:tc>
                  <a:txBody>
                    <a:bodyPr/>
                    <a:lstStyle/>
                    <a:p>
                      <a:r>
                        <a:rPr lang="cs-CZ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Mgr. Pavel</a:t>
                      </a:r>
                      <a:r>
                        <a:rPr lang="cs-CZ" sz="16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Machovec</a:t>
                      </a:r>
                      <a:endParaRPr lang="cs-CZ" sz="16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FZŠ Umělecká</a:t>
                      </a:r>
                      <a:endParaRPr lang="cs-CZ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2588">
                <a:tc>
                  <a:txBody>
                    <a:bodyPr/>
                    <a:lstStyle/>
                    <a:p>
                      <a:r>
                        <a:rPr lang="cs-CZ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Mgr. Alena Havlíčková</a:t>
                      </a:r>
                      <a:endParaRPr lang="cs-CZ" sz="16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MŠ U </a:t>
                      </a:r>
                      <a:r>
                        <a:rPr lang="cs-CZ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Uranie</a:t>
                      </a:r>
                      <a:endParaRPr lang="cs-CZ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7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8584"/>
            <a:ext cx="8229600" cy="1080120"/>
          </a:xfrm>
        </p:spPr>
        <p:txBody>
          <a:bodyPr>
            <a:normAutofit/>
          </a:bodyPr>
          <a:lstStyle/>
          <a:p>
            <a:r>
              <a:rPr lang="cs-CZ" b="1" dirty="0" smtClean="0"/>
              <a:t>Seznam členů pracovních skupin</a:t>
            </a:r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671955"/>
              </p:ext>
            </p:extLst>
          </p:nvPr>
        </p:nvGraphicFramePr>
        <p:xfrm>
          <a:off x="467544" y="1308704"/>
          <a:ext cx="7776864" cy="2147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7204"/>
                <a:gridCol w="4189660"/>
              </a:tblGrid>
              <a:tr h="322205">
                <a:tc gridSpan="2"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PS financování</a:t>
                      </a:r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56379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Ing. Hana Rosůlková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MČ Praha 7, OVPŘ</a:t>
                      </a:r>
                      <a:endParaRPr lang="cs-CZ" sz="1600" dirty="0"/>
                    </a:p>
                  </a:txBody>
                  <a:tcPr/>
                </a:tc>
              </a:tr>
              <a:tr h="356379">
                <a:tc>
                  <a:txBody>
                    <a:bodyPr/>
                    <a:lstStyle/>
                    <a:p>
                      <a:r>
                        <a:rPr lang="cs-CZ" sz="1600" i="0" dirty="0" smtClean="0"/>
                        <a:t>Bc. Soňa Hradecká</a:t>
                      </a:r>
                      <a:endParaRPr lang="cs-CZ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MČ Praha 7, OVPŘ</a:t>
                      </a:r>
                      <a:endParaRPr lang="cs-CZ" sz="1600" dirty="0"/>
                    </a:p>
                  </a:txBody>
                  <a:tcPr/>
                </a:tc>
              </a:tr>
              <a:tr h="356379">
                <a:tc>
                  <a:txBody>
                    <a:bodyPr/>
                    <a:lstStyle/>
                    <a:p>
                      <a:r>
                        <a:rPr lang="cs-CZ" sz="1600" i="0" dirty="0" smtClean="0"/>
                        <a:t>Mgr. </a:t>
                      </a:r>
                      <a:r>
                        <a:rPr lang="cs-CZ" sz="1600" i="0" smtClean="0"/>
                        <a:t>Bohumil Kettner, MBA</a:t>
                      </a:r>
                      <a:endParaRPr lang="cs-CZ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FZŠ Umělecká</a:t>
                      </a:r>
                    </a:p>
                  </a:txBody>
                  <a:tcPr/>
                </a:tc>
              </a:tr>
              <a:tr h="356379">
                <a:tc>
                  <a:txBody>
                    <a:bodyPr/>
                    <a:lstStyle/>
                    <a:p>
                      <a:r>
                        <a:rPr lang="cs-CZ" sz="1600" i="0" dirty="0" smtClean="0"/>
                        <a:t>Mgr.</a:t>
                      </a:r>
                      <a:r>
                        <a:rPr lang="cs-CZ" sz="1600" i="0" baseline="0" dirty="0" smtClean="0"/>
                        <a:t> Rada František</a:t>
                      </a:r>
                      <a:endParaRPr lang="cs-CZ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ZŠ Strossmayerovo náměstí</a:t>
                      </a:r>
                      <a:endParaRPr lang="cs-CZ" sz="1600" dirty="0"/>
                    </a:p>
                  </a:txBody>
                  <a:tcPr/>
                </a:tc>
              </a:tr>
              <a:tr h="356379">
                <a:tc>
                  <a:txBody>
                    <a:bodyPr/>
                    <a:lstStyle/>
                    <a:p>
                      <a:r>
                        <a:rPr lang="cs-CZ" sz="1600" i="0" dirty="0" smtClean="0"/>
                        <a:t>Mgr. Michaela Králová</a:t>
                      </a:r>
                      <a:endParaRPr lang="cs-CZ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MČ Praha 7,</a:t>
                      </a:r>
                      <a:r>
                        <a:rPr lang="cs-CZ" sz="1600" baseline="0" dirty="0" smtClean="0"/>
                        <a:t> MAP III</a:t>
                      </a:r>
                      <a:endParaRPr lang="cs-CZ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9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Návrh usnesení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7"/>
            <a:ext cx="8363272" cy="324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b="1" dirty="0" smtClean="0"/>
              <a:t>Řídicí </a:t>
            </a:r>
            <a:r>
              <a:rPr lang="cs-CZ" sz="2400" b="1" dirty="0"/>
              <a:t>výbor schvaluje složení pracovních skupin projektu </a:t>
            </a:r>
            <a:endParaRPr lang="cs-CZ" sz="2400" b="1" dirty="0" smtClean="0"/>
          </a:p>
          <a:p>
            <a:pPr marL="0" indent="0" algn="ctr">
              <a:buNone/>
            </a:pPr>
            <a:r>
              <a:rPr lang="cs-CZ" sz="2400" b="1" dirty="0" smtClean="0"/>
              <a:t>Místní </a:t>
            </a:r>
            <a:r>
              <a:rPr lang="cs-CZ" sz="2400" b="1" dirty="0"/>
              <a:t>akční plány rozvoje vzdělávání </a:t>
            </a:r>
            <a:r>
              <a:rPr lang="cs-CZ" sz="2400" b="1" dirty="0" smtClean="0"/>
              <a:t>III - správní </a:t>
            </a:r>
            <a:r>
              <a:rPr lang="cs-CZ" sz="2400" b="1" dirty="0"/>
              <a:t>obvod Praha 7, </a:t>
            </a:r>
            <a:endParaRPr lang="cs-CZ" sz="2400" b="1" dirty="0" smtClean="0"/>
          </a:p>
          <a:p>
            <a:pPr marL="0" indent="0" algn="ctr">
              <a:buNone/>
            </a:pPr>
            <a:r>
              <a:rPr lang="cs-CZ" sz="2400" b="1" dirty="0" smtClean="0"/>
              <a:t>reg</a:t>
            </a:r>
            <a:r>
              <a:rPr lang="cs-CZ" sz="2400" b="1" dirty="0"/>
              <a:t>. č. CZ.02.3.68/0.0/0.0/20_082/0023081</a:t>
            </a:r>
          </a:p>
          <a:p>
            <a:pPr marL="0" indent="0" algn="ctr">
              <a:buNone/>
            </a:pPr>
            <a:r>
              <a:rPr lang="cs-CZ" sz="2400" b="1" dirty="0" smtClean="0"/>
              <a:t> dle předloženého návrhu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0508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1080120"/>
          </a:xfrm>
        </p:spPr>
        <p:txBody>
          <a:bodyPr>
            <a:normAutofit/>
          </a:bodyPr>
          <a:lstStyle/>
          <a:p>
            <a:r>
              <a:rPr lang="cs-CZ" b="1" dirty="0" smtClean="0"/>
              <a:t>Různé, diskuse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41330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2400" dirty="0" smtClean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59110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47121"/>
            <a:ext cx="8229600" cy="2736304"/>
          </a:xfrm>
        </p:spPr>
        <p:txBody>
          <a:bodyPr/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Děkujeme za pozornost.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77" y="495676"/>
            <a:ext cx="1865817" cy="18217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16" y="2057032"/>
            <a:ext cx="2017661" cy="200084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4" y="458826"/>
            <a:ext cx="1833819" cy="226250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57032"/>
            <a:ext cx="1901596" cy="204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3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2304256"/>
          </a:xfrm>
        </p:spPr>
        <p:txBody>
          <a:bodyPr>
            <a:normAutofit/>
          </a:bodyPr>
          <a:lstStyle/>
          <a:p>
            <a:r>
              <a:rPr lang="cs-CZ" b="1" dirty="0"/>
              <a:t>Úvodní slovo</a:t>
            </a:r>
            <a:br>
              <a:rPr lang="cs-CZ" b="1" dirty="0"/>
            </a:br>
            <a:r>
              <a:rPr lang="cs-CZ" b="1" dirty="0" smtClean="0"/>
              <a:t>vedoucí OVPŘ, Soňa Hradecká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2898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Realizační tým MAP III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Mgr. Michaela Králová</a:t>
            </a:r>
            <a:r>
              <a:rPr lang="cs-CZ" sz="2400" dirty="0" smtClean="0"/>
              <a:t>, hlavní </a:t>
            </a:r>
            <a:r>
              <a:rPr lang="cs-CZ" sz="2400" dirty="0"/>
              <a:t>manažer procesu rozvoje a aktualizace </a:t>
            </a:r>
            <a:r>
              <a:rPr lang="cs-CZ" sz="2400" dirty="0" smtClean="0"/>
              <a:t>MAP</a:t>
            </a:r>
          </a:p>
          <a:p>
            <a:r>
              <a:rPr lang="cs-CZ" sz="2400" b="1" dirty="0" smtClean="0"/>
              <a:t>Mgr. Romana Růžičková</a:t>
            </a:r>
            <a:r>
              <a:rPr lang="cs-CZ" sz="2400" dirty="0"/>
              <a:t>, </a:t>
            </a:r>
            <a:r>
              <a:rPr lang="cs-CZ" sz="2400" dirty="0" smtClean="0"/>
              <a:t>metodik </a:t>
            </a:r>
            <a:r>
              <a:rPr lang="cs-CZ" sz="2400" dirty="0"/>
              <a:t>pracovních skupin a </a:t>
            </a:r>
            <a:r>
              <a:rPr lang="cs-CZ" sz="2400" dirty="0" smtClean="0"/>
              <a:t>odborný </a:t>
            </a:r>
            <a:r>
              <a:rPr lang="cs-CZ" sz="2400" dirty="0"/>
              <a:t>garant komunikace a konzultačního procesu MAP</a:t>
            </a:r>
            <a:endParaRPr lang="cs-CZ" sz="2400" dirty="0" smtClean="0"/>
          </a:p>
          <a:p>
            <a:r>
              <a:rPr lang="cs-CZ" sz="2400" b="1" dirty="0" smtClean="0"/>
              <a:t>Markéta Kuldová</a:t>
            </a:r>
            <a:r>
              <a:rPr lang="cs-CZ" sz="2400" dirty="0" smtClean="0"/>
              <a:t>, odborný </a:t>
            </a:r>
            <a:r>
              <a:rPr lang="cs-CZ" sz="2400" dirty="0"/>
              <a:t>garant podpory škol v plánování a procesu </a:t>
            </a:r>
            <a:r>
              <a:rPr lang="cs-CZ" sz="2400" dirty="0" smtClean="0"/>
              <a:t>MAP</a:t>
            </a:r>
          </a:p>
          <a:p>
            <a:r>
              <a:rPr lang="cs-CZ" sz="2400" b="1" dirty="0" smtClean="0"/>
              <a:t>Mgr. Petra Dobiášová</a:t>
            </a:r>
            <a:r>
              <a:rPr lang="cs-CZ" sz="2400" dirty="0" smtClean="0"/>
              <a:t>, odborný garant evaluace procesu MAP</a:t>
            </a:r>
          </a:p>
          <a:p>
            <a:r>
              <a:rPr lang="cs-CZ" sz="2400" b="1" dirty="0" smtClean="0"/>
              <a:t>Školní koordinátoři</a:t>
            </a:r>
          </a:p>
          <a:p>
            <a:r>
              <a:rPr lang="cs-CZ" sz="2400" b="1" dirty="0" err="1" smtClean="0"/>
              <a:t>Facilitátoři</a:t>
            </a:r>
            <a:endParaRPr lang="cs-CZ" sz="2400" b="1" dirty="0" smtClean="0"/>
          </a:p>
          <a:p>
            <a:r>
              <a:rPr lang="cs-CZ" sz="2400" b="1" dirty="0"/>
              <a:t>G</a:t>
            </a:r>
            <a:r>
              <a:rPr lang="cs-CZ" sz="2400" b="1" dirty="0" smtClean="0"/>
              <a:t>aranti a členové pracovních skupin</a:t>
            </a: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09867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478" y="116632"/>
            <a:ext cx="8229600" cy="1143000"/>
          </a:xfrm>
        </p:spPr>
        <p:txBody>
          <a:bodyPr/>
          <a:lstStyle/>
          <a:p>
            <a:r>
              <a:rPr lang="cs-CZ" b="1" dirty="0" smtClean="0"/>
              <a:t>Představení projektu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80728"/>
            <a:ext cx="865267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b="1" dirty="0" smtClean="0"/>
              <a:t>Cíle:</a:t>
            </a:r>
          </a:p>
          <a:p>
            <a:r>
              <a:rPr lang="cs-CZ" sz="2000" dirty="0" smtClean="0"/>
              <a:t>navázání na projekty MAP I a II = </a:t>
            </a:r>
            <a:r>
              <a:rPr lang="cs-CZ" sz="2000" dirty="0"/>
              <a:t>společné plánování a sdílení </a:t>
            </a:r>
            <a:r>
              <a:rPr lang="cs-CZ" sz="2000" dirty="0" smtClean="0"/>
              <a:t>aktivit v </a:t>
            </a:r>
            <a:r>
              <a:rPr lang="cs-CZ" sz="2000" dirty="0"/>
              <a:t>území Prahy 7 vedoucí ke zlepšení kvality vzdělávání ve školách Prahy </a:t>
            </a:r>
            <a:r>
              <a:rPr lang="cs-CZ" sz="2000" dirty="0" smtClean="0"/>
              <a:t>7 (zapojeno 25 subjektů dle RED IZO)</a:t>
            </a:r>
          </a:p>
          <a:p>
            <a:r>
              <a:rPr lang="cs-CZ" sz="2000" dirty="0" smtClean="0"/>
              <a:t>rozvoj </a:t>
            </a:r>
            <a:r>
              <a:rPr lang="cs-CZ" sz="2000" dirty="0"/>
              <a:t>kvalitního společného vzdělávání dětí a žáků </a:t>
            </a:r>
            <a:r>
              <a:rPr lang="cs-CZ" sz="2000" dirty="0" smtClean="0"/>
              <a:t>podpora rozvoje kultury </a:t>
            </a:r>
            <a:r>
              <a:rPr lang="cs-CZ" sz="2000" dirty="0"/>
              <a:t>škol motivující </a:t>
            </a:r>
            <a:r>
              <a:rPr lang="cs-CZ" sz="2000" dirty="0" smtClean="0"/>
              <a:t>k maximálnímu </a:t>
            </a:r>
            <a:r>
              <a:rPr lang="cs-CZ" sz="2000" dirty="0"/>
              <a:t>úspěchu každého žáka a </a:t>
            </a:r>
            <a:r>
              <a:rPr lang="cs-CZ" sz="2000" dirty="0" smtClean="0"/>
              <a:t>spolupráce </a:t>
            </a:r>
            <a:r>
              <a:rPr lang="cs-CZ" sz="2000" dirty="0"/>
              <a:t>pedagogů a vedení škol v území Prahy </a:t>
            </a:r>
            <a:r>
              <a:rPr lang="cs-CZ" sz="2000" dirty="0" smtClean="0"/>
              <a:t>7</a:t>
            </a:r>
          </a:p>
          <a:p>
            <a:r>
              <a:rPr lang="cs-CZ" sz="2000" dirty="0" smtClean="0"/>
              <a:t>další podpora a rozvoj spolupráce </a:t>
            </a:r>
            <a:r>
              <a:rPr lang="cs-CZ" sz="2000" dirty="0"/>
              <a:t>s organizacemi poskytujícími neformální a zájmové </a:t>
            </a:r>
            <a:r>
              <a:rPr lang="cs-CZ" sz="2000" dirty="0" smtClean="0"/>
              <a:t>vzdělávání a dalších institucí spolupracujících se školami</a:t>
            </a:r>
          </a:p>
          <a:p>
            <a:pPr marL="0" indent="0">
              <a:buNone/>
            </a:pPr>
            <a:r>
              <a:rPr lang="cs-CZ" sz="2000" b="1" dirty="0"/>
              <a:t>Výstupy:</a:t>
            </a:r>
          </a:p>
          <a:p>
            <a:r>
              <a:rPr lang="cs-CZ" sz="2000" dirty="0"/>
              <a:t>Aktualizovaný Strategický rámec MAP III do roku </a:t>
            </a:r>
            <a:r>
              <a:rPr lang="cs-CZ" sz="2000" dirty="0" smtClean="0"/>
              <a:t>2025 (analytická a strategická část včetně aktualizace sběru potřeb škol - 1. čtvrtletí 2023)</a:t>
            </a:r>
            <a:endParaRPr lang="cs-CZ" sz="2000" dirty="0"/>
          </a:p>
          <a:p>
            <a:r>
              <a:rPr lang="cs-CZ" sz="2000" dirty="0"/>
              <a:t>Akční plány </a:t>
            </a:r>
            <a:r>
              <a:rPr lang="cs-CZ" sz="2000" dirty="0" smtClean="0"/>
              <a:t>na roky 2023, 2024, 2025</a:t>
            </a:r>
            <a:endParaRPr lang="cs-CZ" sz="2000" dirty="0"/>
          </a:p>
          <a:p>
            <a:r>
              <a:rPr lang="cs-CZ" sz="2000" dirty="0"/>
              <a:t>Vznik </a:t>
            </a:r>
            <a:r>
              <a:rPr lang="cs-CZ" sz="2000" dirty="0" smtClean="0"/>
              <a:t>a fungování odborných </a:t>
            </a:r>
            <a:r>
              <a:rPr lang="cs-CZ" sz="2000" dirty="0"/>
              <a:t>platforem, </a:t>
            </a:r>
            <a:r>
              <a:rPr lang="cs-CZ" sz="2000" dirty="0" smtClean="0"/>
              <a:t>zejména pracovních skupin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38837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Pracovní orgány MAP III</a:t>
            </a:r>
            <a:endParaRPr lang="cs-CZ" b="1" dirty="0"/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344816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07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Řídicí výbor MAP III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133056"/>
          </a:xfrm>
        </p:spPr>
        <p:txBody>
          <a:bodyPr>
            <a:normAutofit fontScale="92500"/>
          </a:bodyPr>
          <a:lstStyle/>
          <a:p>
            <a:pPr marL="0" lvl="2" indent="0">
              <a:buNone/>
            </a:pPr>
            <a:r>
              <a:rPr lang="cs-CZ" dirty="0" smtClean="0"/>
              <a:t>Řídicí </a:t>
            </a:r>
            <a:r>
              <a:rPr lang="cs-CZ" dirty="0"/>
              <a:t>výbor projednává, připomínkuje, navrhuje a schvaluje:</a:t>
            </a:r>
          </a:p>
          <a:p>
            <a:pPr marL="360363" lvl="2" indent="-360363"/>
            <a:r>
              <a:rPr lang="cs-CZ" dirty="0" smtClean="0"/>
              <a:t>předsedu </a:t>
            </a:r>
            <a:r>
              <a:rPr lang="cs-CZ" dirty="0"/>
              <a:t>a místopředsedu </a:t>
            </a:r>
            <a:r>
              <a:rPr lang="cs-CZ" dirty="0" smtClean="0"/>
              <a:t>Řídicího </a:t>
            </a:r>
            <a:r>
              <a:rPr lang="cs-CZ" dirty="0"/>
              <a:t>výboru MAP </a:t>
            </a:r>
            <a:r>
              <a:rPr lang="cs-CZ" dirty="0" smtClean="0"/>
              <a:t>III</a:t>
            </a:r>
            <a:endParaRPr lang="cs-CZ" dirty="0"/>
          </a:p>
          <a:p>
            <a:pPr marL="360363" lvl="2" indent="-360363"/>
            <a:r>
              <a:rPr lang="cs-CZ" dirty="0"/>
              <a:t>Statut a Jednací řád Řídicího výboru MAP III</a:t>
            </a:r>
          </a:p>
          <a:p>
            <a:pPr marL="360363" lvl="2" indent="-360363"/>
            <a:r>
              <a:rPr lang="cs-CZ" dirty="0" smtClean="0"/>
              <a:t>složení pracovních skupin (PS)</a:t>
            </a:r>
            <a:endParaRPr lang="cs-CZ" dirty="0"/>
          </a:p>
          <a:p>
            <a:pPr marL="360363" lvl="2" indent="-360363"/>
            <a:r>
              <a:rPr lang="cs-CZ" dirty="0" smtClean="0"/>
              <a:t>vizi</a:t>
            </a:r>
            <a:r>
              <a:rPr lang="cs-CZ" dirty="0"/>
              <a:t>, strategické cíle a prioritní oblasti rozvoje vzdělávání </a:t>
            </a:r>
            <a:endParaRPr lang="cs-CZ" dirty="0" smtClean="0"/>
          </a:p>
          <a:p>
            <a:pPr marL="360363" lvl="2" indent="-360363"/>
            <a:r>
              <a:rPr lang="cs-CZ" dirty="0" smtClean="0"/>
              <a:t>doporučení PS v</a:t>
            </a:r>
            <a:r>
              <a:rPr lang="cs-CZ" dirty="0"/>
              <a:t> rámci procesu aktualizace strategického </a:t>
            </a:r>
            <a:r>
              <a:rPr lang="cs-CZ" dirty="0" smtClean="0"/>
              <a:t>rámce MAP </a:t>
            </a:r>
          </a:p>
          <a:p>
            <a:pPr marL="360363" lvl="2" indent="-360363"/>
            <a:r>
              <a:rPr lang="cs-CZ" dirty="0" smtClean="0"/>
              <a:t>aktualizaci </a:t>
            </a:r>
            <a:r>
              <a:rPr lang="cs-CZ" dirty="0"/>
              <a:t>analytické části MAP s vymezením problémových </a:t>
            </a:r>
            <a:r>
              <a:rPr lang="cs-CZ" dirty="0" smtClean="0"/>
              <a:t>oblastí, </a:t>
            </a:r>
            <a:r>
              <a:rPr lang="cs-CZ" dirty="0"/>
              <a:t>schvaluje její finální </a:t>
            </a:r>
            <a:r>
              <a:rPr lang="cs-CZ" dirty="0" smtClean="0"/>
              <a:t>verzi</a:t>
            </a:r>
          </a:p>
          <a:p>
            <a:pPr marL="360363" lvl="2" indent="-360363"/>
            <a:r>
              <a:rPr lang="cs-CZ" dirty="0" smtClean="0"/>
              <a:t>max. 1 x </a:t>
            </a:r>
            <a:r>
              <a:rPr lang="cs-CZ" dirty="0"/>
              <a:t>za 6 měsíců </a:t>
            </a:r>
            <a:r>
              <a:rPr lang="cs-CZ" dirty="0" smtClean="0"/>
              <a:t>schvaluje aktualizaci </a:t>
            </a:r>
            <a:r>
              <a:rPr lang="cs-CZ" dirty="0"/>
              <a:t>souladu investičních potřeb se strategickým rámcem MAP do roku </a:t>
            </a:r>
            <a:r>
              <a:rPr lang="cs-CZ" dirty="0" smtClean="0"/>
              <a:t>2027 (navazující </a:t>
            </a:r>
            <a:r>
              <a:rPr lang="cs-CZ" dirty="0" err="1" smtClean="0"/>
              <a:t>MAPy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084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Řídicí výbor MAP III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435280" cy="4525963"/>
          </a:xfrm>
        </p:spPr>
        <p:txBody>
          <a:bodyPr>
            <a:noAutofit/>
          </a:bodyPr>
          <a:lstStyle/>
          <a:p>
            <a:pPr lvl="0"/>
            <a:r>
              <a:rPr lang="cs-CZ" sz="2000" dirty="0" smtClean="0"/>
              <a:t>zástupci </a:t>
            </a:r>
            <a:r>
              <a:rPr lang="cs-CZ" sz="2000" dirty="0"/>
              <a:t>RT MAP</a:t>
            </a:r>
          </a:p>
          <a:p>
            <a:pPr lvl="0"/>
            <a:r>
              <a:rPr lang="cs-CZ" sz="2000" dirty="0"/>
              <a:t>zástupci zřizovatelů škol (bez rozdílu </a:t>
            </a:r>
            <a:r>
              <a:rPr lang="cs-CZ" sz="2000" dirty="0" smtClean="0"/>
              <a:t>zřizovatele)</a:t>
            </a:r>
            <a:endParaRPr lang="cs-CZ" sz="2000" dirty="0"/>
          </a:p>
          <a:p>
            <a:pPr lvl="0"/>
            <a:r>
              <a:rPr lang="cs-CZ" sz="2000" dirty="0"/>
              <a:t>vedení </a:t>
            </a:r>
            <a:r>
              <a:rPr lang="cs-CZ" sz="2000" dirty="0" smtClean="0"/>
              <a:t>škol </a:t>
            </a:r>
            <a:r>
              <a:rPr lang="cs-CZ" sz="2000" dirty="0"/>
              <a:t>(ředitelé nebo vedoucí pedagogičtí pracovníci škol) </a:t>
            </a:r>
            <a:endParaRPr lang="cs-CZ" sz="2000" dirty="0" smtClean="0"/>
          </a:p>
          <a:p>
            <a:pPr lvl="0"/>
            <a:r>
              <a:rPr lang="cs-CZ" sz="2000" dirty="0" smtClean="0"/>
              <a:t>pedagogové</a:t>
            </a:r>
            <a:endParaRPr lang="cs-CZ" sz="2000" dirty="0"/>
          </a:p>
          <a:p>
            <a:pPr lvl="0"/>
            <a:r>
              <a:rPr lang="cs-CZ" sz="2000" dirty="0"/>
              <a:t>zástupci školních družin, školních klubů</a:t>
            </a:r>
          </a:p>
          <a:p>
            <a:pPr lvl="0"/>
            <a:r>
              <a:rPr lang="cs-CZ" sz="2000" dirty="0"/>
              <a:t>zástupci základních uměleckých škol</a:t>
            </a:r>
          </a:p>
          <a:p>
            <a:pPr lvl="0"/>
            <a:r>
              <a:rPr lang="cs-CZ" sz="2000" dirty="0"/>
              <a:t>zástupci organizací neformálního vzdělávání a </a:t>
            </a:r>
            <a:r>
              <a:rPr lang="cs-CZ" sz="2000" dirty="0" smtClean="0"/>
              <a:t>institucí spolupracujícími </a:t>
            </a:r>
            <a:r>
              <a:rPr lang="cs-CZ" sz="2000" dirty="0"/>
              <a:t>se školami </a:t>
            </a:r>
            <a:endParaRPr lang="cs-CZ" sz="2000" dirty="0" smtClean="0"/>
          </a:p>
          <a:p>
            <a:pPr lvl="0"/>
            <a:r>
              <a:rPr lang="cs-CZ" sz="2000" dirty="0" smtClean="0"/>
              <a:t>zástupce </a:t>
            </a:r>
            <a:r>
              <a:rPr lang="cs-CZ" sz="2000" dirty="0"/>
              <a:t>KAP</a:t>
            </a:r>
          </a:p>
          <a:p>
            <a:pPr lvl="0"/>
            <a:r>
              <a:rPr lang="cs-CZ" sz="2000" dirty="0"/>
              <a:t>zástupce </a:t>
            </a:r>
            <a:r>
              <a:rPr lang="cs-CZ" sz="2000" dirty="0" smtClean="0"/>
              <a:t>rodičů</a:t>
            </a:r>
          </a:p>
          <a:p>
            <a:pPr lvl="0"/>
            <a:r>
              <a:rPr lang="cs-CZ" sz="2000" dirty="0" smtClean="0"/>
              <a:t>zástupci členů pracovních skupin, resp. </a:t>
            </a:r>
            <a:r>
              <a:rPr lang="cs-CZ" sz="2000" dirty="0" smtClean="0"/>
              <a:t>garanti PS</a:t>
            </a:r>
            <a:endParaRPr lang="cs-CZ" sz="2000" dirty="0" smtClean="0"/>
          </a:p>
          <a:p>
            <a:pPr marL="0" lvl="0" indent="0" algn="ctr">
              <a:buNone/>
            </a:pPr>
            <a:r>
              <a:rPr lang="cs-CZ" sz="2000" b="1" dirty="0" smtClean="0"/>
              <a:t>= 31 členů ŘV MAP III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103829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42617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Volba předsedy a místopředsedy ŘV</a:t>
            </a:r>
            <a:br>
              <a:rPr lang="cs-CZ" b="1" dirty="0" smtClean="0"/>
            </a:br>
            <a:r>
              <a:rPr lang="cs-CZ" b="1" dirty="0"/>
              <a:t>Návrh </a:t>
            </a:r>
            <a:r>
              <a:rPr lang="cs-CZ" b="1" dirty="0" smtClean="0"/>
              <a:t>usnesení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420889"/>
            <a:ext cx="8568952" cy="2808312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b="1" dirty="0" smtClean="0"/>
              <a:t>Řídicí </a:t>
            </a:r>
            <a:r>
              <a:rPr lang="cs-CZ" sz="2400" b="1" dirty="0"/>
              <a:t>výbor schvaluje </a:t>
            </a:r>
            <a:endParaRPr lang="cs-CZ" sz="2400" b="1" dirty="0" smtClean="0"/>
          </a:p>
          <a:p>
            <a:pPr marL="0" indent="0" algn="ctr">
              <a:buNone/>
            </a:pPr>
            <a:r>
              <a:rPr lang="cs-CZ" sz="2400" b="1" dirty="0" smtClean="0"/>
              <a:t>na pozici </a:t>
            </a:r>
            <a:r>
              <a:rPr lang="cs-CZ" sz="2400" b="1" dirty="0"/>
              <a:t>PŘEDSEDKYNĚ, Mgr. </a:t>
            </a:r>
            <a:r>
              <a:rPr lang="cs-CZ" sz="2400" b="1" dirty="0" smtClean="0"/>
              <a:t>Hanu Šiškovou, </a:t>
            </a:r>
          </a:p>
          <a:p>
            <a:pPr marL="0" indent="0" algn="ctr">
              <a:buNone/>
            </a:pPr>
            <a:r>
              <a:rPr lang="cs-CZ" sz="2400" b="1" dirty="0" smtClean="0"/>
              <a:t>a </a:t>
            </a:r>
            <a:r>
              <a:rPr lang="cs-CZ" sz="2400" b="1" dirty="0"/>
              <a:t>na </a:t>
            </a:r>
            <a:r>
              <a:rPr lang="cs-CZ" sz="2400" b="1" dirty="0" smtClean="0"/>
              <a:t>pozici </a:t>
            </a:r>
            <a:r>
              <a:rPr lang="cs-CZ" sz="2400" b="1" dirty="0"/>
              <a:t>MÍSTOPŘEDSEDY, Ing. </a:t>
            </a:r>
            <a:r>
              <a:rPr lang="cs-CZ" sz="2400" b="1" dirty="0" smtClean="0"/>
              <a:t>Matyáše Peterku, </a:t>
            </a:r>
          </a:p>
          <a:p>
            <a:pPr marL="0" indent="0" algn="ctr">
              <a:buNone/>
            </a:pPr>
            <a:r>
              <a:rPr lang="cs-CZ" sz="2400" b="1" dirty="0" smtClean="0"/>
              <a:t>Řídicího </a:t>
            </a:r>
            <a:r>
              <a:rPr lang="cs-CZ" sz="2400" b="1" dirty="0"/>
              <a:t>výboru projektu Místní akční plány rozvoje vzdělávání </a:t>
            </a:r>
            <a:r>
              <a:rPr lang="cs-CZ" sz="2400" b="1" dirty="0" smtClean="0"/>
              <a:t>III </a:t>
            </a:r>
          </a:p>
          <a:p>
            <a:pPr marL="0" indent="0" algn="ctr">
              <a:buNone/>
            </a:pPr>
            <a:r>
              <a:rPr lang="cs-CZ" sz="2400" b="1" dirty="0" smtClean="0"/>
              <a:t>- </a:t>
            </a:r>
            <a:r>
              <a:rPr lang="cs-CZ" sz="2400" b="1" dirty="0"/>
              <a:t>správní obvod Praha 7, </a:t>
            </a:r>
            <a:endParaRPr lang="cs-CZ" sz="2400" b="1" dirty="0" smtClean="0"/>
          </a:p>
          <a:p>
            <a:pPr marL="0" indent="0" algn="ctr">
              <a:buNone/>
            </a:pPr>
            <a:r>
              <a:rPr lang="cs-CZ" sz="2400" b="1" dirty="0" err="1" smtClean="0"/>
              <a:t>reg</a:t>
            </a:r>
            <a:r>
              <a:rPr lang="cs-CZ" sz="2400" b="1" dirty="0"/>
              <a:t>. č.: </a:t>
            </a:r>
            <a:r>
              <a:rPr lang="cs-CZ" sz="2400" b="1" dirty="0" err="1" smtClean="0"/>
              <a:t>reg</a:t>
            </a:r>
            <a:r>
              <a:rPr lang="cs-CZ" sz="2400" b="1" dirty="0"/>
              <a:t>. č. CZ.02.3.68/0.0/0.0/20_082/0023081</a:t>
            </a:r>
          </a:p>
        </p:txBody>
      </p:sp>
    </p:spTree>
    <p:extLst>
      <p:ext uri="{BB962C8B-B14F-4D97-AF65-F5344CB8AC3E}">
        <p14:creationId xmlns:p14="http://schemas.microsoft.com/office/powerpoint/2010/main" val="864781412"/>
      </p:ext>
    </p:extLst>
  </p:cSld>
  <p:clrMapOvr>
    <a:masterClrMapping/>
  </p:clrMapOvr>
</p:sld>
</file>

<file path=ppt/theme/theme1.xml><?xml version="1.0" encoding="utf-8"?>
<a:theme xmlns:a="http://schemas.openxmlformats.org/drawingml/2006/main" name="Místní akční plány rozvoje vzdělávání II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Místní akční plány rozvoje vzdělávání II_sablona</Template>
  <TotalTime>13685</TotalTime>
  <Words>1473</Words>
  <Application>Microsoft Office PowerPoint</Application>
  <PresentationFormat>Předvádění na obrazovce (4:3)</PresentationFormat>
  <Paragraphs>254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Místní akční plány rozvoje vzdělávání II_sablona</vt:lpstr>
      <vt:lpstr>Místní akční plány rozvoje vzdělávání III  správní obvod Praha 7 </vt:lpstr>
      <vt:lpstr>Program</vt:lpstr>
      <vt:lpstr>Úvodní slovo vedoucí OVPŘ, Soňa Hradecká</vt:lpstr>
      <vt:lpstr>Realizační tým MAP III</vt:lpstr>
      <vt:lpstr>Představení projektu</vt:lpstr>
      <vt:lpstr>Pracovní orgány MAP III</vt:lpstr>
      <vt:lpstr>Řídicí výbor MAP III</vt:lpstr>
      <vt:lpstr>Řídicí výbor MAP III</vt:lpstr>
      <vt:lpstr>Volba předsedy a místopředsedy ŘV Návrh usnesení</vt:lpstr>
      <vt:lpstr>Statut ŘV MAP III</vt:lpstr>
      <vt:lpstr>Návrh usnesení</vt:lpstr>
      <vt:lpstr>Jednací řád ŘV </vt:lpstr>
      <vt:lpstr>Návrh usnesení</vt:lpstr>
      <vt:lpstr>Aktuální a plánované aktivity</vt:lpstr>
      <vt:lpstr>Komunikační plán MAP III</vt:lpstr>
      <vt:lpstr>Komunikační nástroje</vt:lpstr>
      <vt:lpstr>Návrh usnesení</vt:lpstr>
      <vt:lpstr>Evaluační plán MAP III</vt:lpstr>
      <vt:lpstr>Harmonogram zasedání ŘV</vt:lpstr>
      <vt:lpstr>Návrh usnesení</vt:lpstr>
      <vt:lpstr>Pracovní skupiny </vt:lpstr>
      <vt:lpstr>Činnost pracovních skupin </vt:lpstr>
      <vt:lpstr>Činnost pracovních skupin </vt:lpstr>
      <vt:lpstr>Seznam členů pracovních skupin</vt:lpstr>
      <vt:lpstr>Seznam členů pracovních skupin</vt:lpstr>
      <vt:lpstr>Seznam členů pracovních skupin</vt:lpstr>
      <vt:lpstr>Návrh usnesení</vt:lpstr>
      <vt:lpstr>Různé, diskuse</vt:lpstr>
      <vt:lpstr>  Děkujeme za pozornost.</vt:lpstr>
    </vt:vector>
  </TitlesOfParts>
  <Company>Praha 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Místní akční plány rozvoje vzdělávání II - správní obvod Praha 7</dc:title>
  <dc:creator>Svobodová Michaela</dc:creator>
  <cp:lastModifiedBy>Králová Michaela</cp:lastModifiedBy>
  <cp:revision>237</cp:revision>
  <cp:lastPrinted>2019-11-08T13:03:56Z</cp:lastPrinted>
  <dcterms:created xsi:type="dcterms:W3CDTF">2019-07-10T12:18:54Z</dcterms:created>
  <dcterms:modified xsi:type="dcterms:W3CDTF">2022-11-01T13:23:13Z</dcterms:modified>
</cp:coreProperties>
</file>