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5" r:id="rId5"/>
    <p:sldId id="264" r:id="rId6"/>
    <p:sldId id="266" r:id="rId7"/>
    <p:sldId id="280" r:id="rId8"/>
    <p:sldId id="281" r:id="rId9"/>
    <p:sldId id="268" r:id="rId10"/>
    <p:sldId id="272" r:id="rId11"/>
    <p:sldId id="270" r:id="rId12"/>
    <p:sldId id="279" r:id="rId13"/>
    <p:sldId id="283" r:id="rId14"/>
    <p:sldId id="274" r:id="rId15"/>
    <p:sldId id="260" r:id="rId16"/>
  </p:sldIdLst>
  <p:sldSz cx="18288000" cy="10287000"/>
  <p:notesSz cx="6797675" cy="9926638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Josefin Sans Regular Bold" panose="020B0604020202020204" charset="-18"/>
      <p:regular r:id="rId23"/>
    </p:embeddedFont>
    <p:embeddedFont>
      <p:font typeface="Josefin Sans Regular" panose="020B0604020202020204" charset="-18"/>
      <p:regular r:id="rId24"/>
    </p:embeddedFont>
    <p:embeddedFont>
      <p:font typeface="Sanchez" panose="020B0604020202020204" charset="-18"/>
      <p:regular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74FF"/>
    <a:srgbClr val="B074FF"/>
    <a:srgbClr val="FBF1EF"/>
    <a:srgbClr val="2D1673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5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A5BC2-8CF8-4D13-A5F4-FF5B7FBC149C}" type="datetimeFigureOut">
              <a:rPr lang="cs-CZ" smtClean="0"/>
              <a:t>21.01.2021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D9A70-CA5D-48E2-9FAE-04D7FEA2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619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D296C-49D2-43A5-9D4B-073DF3C0594E}" type="datetimeFigureOut">
              <a:rPr lang="cs-CZ" smtClean="0"/>
              <a:t>21.01.2021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501BA-79D6-4FB7-B855-B12A5B264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581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501BA-79D6-4FB7-B855-B12A5B264B6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598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501BA-79D6-4FB7-B855-B12A5B264B6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24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10415" y="-2569279"/>
            <a:ext cx="4229887" cy="4229887"/>
            <a:chOff x="0" y="0"/>
            <a:chExt cx="2787650" cy="27876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17333643" y="963216"/>
            <a:ext cx="1490428" cy="632121"/>
            <a:chOff x="0" y="0"/>
            <a:chExt cx="2527300" cy="107188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FBF1EF"/>
            </a:solidFill>
          </p:spPr>
        </p:sp>
      </p:grpSp>
      <p:grpSp>
        <p:nvGrpSpPr>
          <p:cNvPr id="6" name="Group 6"/>
          <p:cNvGrpSpPr/>
          <p:nvPr/>
        </p:nvGrpSpPr>
        <p:grpSpPr>
          <a:xfrm>
            <a:off x="2829834" y="3907972"/>
            <a:ext cx="12628333" cy="4977451"/>
            <a:chOff x="0" y="0"/>
            <a:chExt cx="16837777" cy="6636601"/>
          </a:xfrm>
        </p:grpSpPr>
        <p:sp>
          <p:nvSpPr>
            <p:cNvPr id="7" name="TextBox 7"/>
            <p:cNvSpPr txBox="1"/>
            <p:nvPr/>
          </p:nvSpPr>
          <p:spPr>
            <a:xfrm>
              <a:off x="0" y="0"/>
              <a:ext cx="16837777" cy="7315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20"/>
                </a:lnSpc>
              </a:pPr>
              <a:r>
                <a:rPr lang="cs-CZ" sz="3600" dirty="0" smtClean="0">
                  <a:solidFill>
                    <a:srgbClr val="FBF1EF"/>
                  </a:solidFill>
                  <a:latin typeface="Sanchez"/>
                </a:rPr>
                <a:t>21</a:t>
              </a:r>
              <a:r>
                <a:rPr lang="en-US" sz="3600" dirty="0" smtClean="0">
                  <a:solidFill>
                    <a:srgbClr val="FBF1EF"/>
                  </a:solidFill>
                  <a:latin typeface="Sanchez"/>
                </a:rPr>
                <a:t>. </a:t>
              </a:r>
              <a:r>
                <a:rPr lang="cs-CZ" sz="3600" dirty="0" smtClean="0">
                  <a:solidFill>
                    <a:srgbClr val="FBF1EF"/>
                  </a:solidFill>
                  <a:latin typeface="Sanchez"/>
                </a:rPr>
                <a:t>ledna</a:t>
              </a:r>
              <a:r>
                <a:rPr lang="en-US" sz="3600" dirty="0" smtClean="0">
                  <a:solidFill>
                    <a:srgbClr val="FBF1EF"/>
                  </a:solidFill>
                  <a:latin typeface="Sanchez"/>
                </a:rPr>
                <a:t> 202</a:t>
              </a:r>
              <a:r>
                <a:rPr lang="cs-CZ" sz="3600" dirty="0" smtClean="0">
                  <a:solidFill>
                    <a:srgbClr val="FBF1EF"/>
                  </a:solidFill>
                  <a:latin typeface="Sanchez"/>
                </a:rPr>
                <a:t>1</a:t>
              </a:r>
              <a:r>
                <a:rPr lang="en-US" sz="3600" dirty="0" smtClean="0">
                  <a:solidFill>
                    <a:srgbClr val="FBF1EF"/>
                  </a:solidFill>
                  <a:latin typeface="Sanchez"/>
                </a:rPr>
                <a:t>, </a:t>
              </a:r>
              <a:r>
                <a:rPr lang="cs-CZ" sz="3600" dirty="0" smtClean="0">
                  <a:solidFill>
                    <a:srgbClr val="FBF1EF"/>
                  </a:solidFill>
                  <a:latin typeface="Sanchez"/>
                </a:rPr>
                <a:t>on-line prostor</a:t>
              </a:r>
              <a:endParaRPr lang="en-US" sz="3600" dirty="0">
                <a:solidFill>
                  <a:srgbClr val="FBF1EF"/>
                </a:solidFill>
                <a:latin typeface="Sanchez"/>
              </a:endParaRP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1384091"/>
              <a:ext cx="16837777" cy="42513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000"/>
                </a:lnSpc>
              </a:pPr>
              <a:r>
                <a:rPr lang="en-US" sz="12000" spc="-359" dirty="0" err="1" smtClean="0">
                  <a:solidFill>
                    <a:srgbClr val="B175FF"/>
                  </a:solidFill>
                  <a:latin typeface="Sanchez"/>
                </a:rPr>
                <a:t>Říd</a:t>
              </a:r>
              <a:r>
                <a:rPr lang="cs-CZ" sz="12000" spc="-359" dirty="0">
                  <a:solidFill>
                    <a:srgbClr val="B175FF"/>
                  </a:solidFill>
                  <a:latin typeface="Sanchez"/>
                </a:rPr>
                <a:t>í</a:t>
              </a:r>
              <a:r>
                <a:rPr lang="en-US" sz="12000" spc="-359" dirty="0" err="1" smtClean="0">
                  <a:solidFill>
                    <a:srgbClr val="B175FF"/>
                  </a:solidFill>
                  <a:latin typeface="Sanchez"/>
                </a:rPr>
                <a:t>cí</a:t>
              </a:r>
              <a:r>
                <a:rPr lang="en-US" sz="12000" spc="-359" dirty="0" smtClean="0">
                  <a:solidFill>
                    <a:srgbClr val="B175FF"/>
                  </a:solidFill>
                  <a:latin typeface="Sanchez"/>
                </a:rPr>
                <a:t> </a:t>
              </a:r>
              <a:r>
                <a:rPr lang="en-US" sz="12000" spc="-359" dirty="0" err="1">
                  <a:solidFill>
                    <a:srgbClr val="B175FF"/>
                  </a:solidFill>
                  <a:latin typeface="Sanchez"/>
                </a:rPr>
                <a:t>výbor</a:t>
              </a:r>
              <a:r>
                <a:rPr lang="en-US" sz="12000" spc="-359" dirty="0">
                  <a:solidFill>
                    <a:srgbClr val="B175FF"/>
                  </a:solidFill>
                  <a:latin typeface="Sanchez"/>
                </a:rPr>
                <a:t> </a:t>
              </a:r>
            </a:p>
            <a:p>
              <a:pPr algn="ctr">
                <a:lnSpc>
                  <a:spcPts val="12000"/>
                </a:lnSpc>
              </a:pPr>
              <a:r>
                <a:rPr lang="en-US" sz="12000" spc="-359" dirty="0">
                  <a:solidFill>
                    <a:srgbClr val="B175FF"/>
                  </a:solidFill>
                  <a:latin typeface="Sanchez"/>
                </a:rPr>
                <a:t>MAP II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6067641"/>
              <a:ext cx="16837777" cy="5689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800">
                  <a:solidFill>
                    <a:srgbClr val="FBF1EF"/>
                  </a:solidFill>
                  <a:latin typeface="Sanchez"/>
                </a:rPr>
                <a:t>REALIZAČNÍ TÝM MAP II</a:t>
              </a:r>
            </a:p>
          </p:txBody>
        </p:sp>
      </p:grp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14668528" y="8626392"/>
            <a:ext cx="4229887" cy="4229887"/>
            <a:chOff x="0" y="0"/>
            <a:chExt cx="2787650" cy="278765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12" name="Group 12"/>
          <p:cNvGrpSpPr>
            <a:grpSpLocks noChangeAspect="1"/>
          </p:cNvGrpSpPr>
          <p:nvPr/>
        </p:nvGrpSpPr>
        <p:grpSpPr>
          <a:xfrm>
            <a:off x="-536071" y="8691663"/>
            <a:ext cx="1490428" cy="632121"/>
            <a:chOff x="0" y="0"/>
            <a:chExt cx="2527300" cy="107188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FBF1EF"/>
            </a:solidFill>
          </p:spPr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173458" y="1279276"/>
            <a:ext cx="11941084" cy="15742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-800100"/>
            <a:ext cx="6640447" cy="11434151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3" name="Group 3"/>
          <p:cNvGrpSpPr>
            <a:grpSpLocks noChangeAspect="1"/>
          </p:cNvGrpSpPr>
          <p:nvPr/>
        </p:nvGrpSpPr>
        <p:grpSpPr>
          <a:xfrm>
            <a:off x="-232212" y="-1602264"/>
            <a:ext cx="3051232" cy="3051232"/>
            <a:chOff x="0" y="0"/>
            <a:chExt cx="2787650" cy="278765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6" name="TextBox 6"/>
          <p:cNvSpPr txBox="1"/>
          <p:nvPr/>
        </p:nvSpPr>
        <p:spPr>
          <a:xfrm>
            <a:off x="692106" y="3432087"/>
            <a:ext cx="5948341" cy="2346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077"/>
              </a:lnSpc>
            </a:pPr>
            <a:r>
              <a:rPr lang="en-US" sz="5525" dirty="0" err="1">
                <a:solidFill>
                  <a:srgbClr val="2D1674"/>
                </a:solidFill>
                <a:latin typeface="Sanchez"/>
              </a:rPr>
              <a:t>Další</a:t>
            </a:r>
            <a:r>
              <a:rPr lang="en-US" sz="5525" dirty="0">
                <a:solidFill>
                  <a:srgbClr val="2D1674"/>
                </a:solidFill>
                <a:latin typeface="Sanchez"/>
              </a:rPr>
              <a:t> </a:t>
            </a:r>
            <a:r>
              <a:rPr lang="en-US" sz="5525" dirty="0" err="1">
                <a:solidFill>
                  <a:srgbClr val="2D1674"/>
                </a:solidFill>
                <a:latin typeface="Sanchez"/>
              </a:rPr>
              <a:t>aktuální</a:t>
            </a:r>
            <a:r>
              <a:rPr lang="en-US" sz="5525" dirty="0">
                <a:solidFill>
                  <a:srgbClr val="2D1674"/>
                </a:solidFill>
                <a:latin typeface="Sanchez"/>
              </a:rPr>
              <a:t> </a:t>
            </a:r>
            <a:endParaRPr lang="cs-CZ" sz="5525" dirty="0" smtClean="0">
              <a:solidFill>
                <a:srgbClr val="2D1674"/>
              </a:solidFill>
              <a:latin typeface="Sanchez"/>
            </a:endParaRPr>
          </a:p>
          <a:p>
            <a:pPr>
              <a:lnSpc>
                <a:spcPts val="6077"/>
              </a:lnSpc>
            </a:pPr>
            <a:r>
              <a:rPr lang="en-US" sz="5525" dirty="0" smtClean="0">
                <a:solidFill>
                  <a:srgbClr val="2D1674"/>
                </a:solidFill>
                <a:latin typeface="Sanchez"/>
              </a:rPr>
              <a:t>a </a:t>
            </a:r>
            <a:r>
              <a:rPr lang="en-US" sz="5525" dirty="0" err="1">
                <a:solidFill>
                  <a:srgbClr val="2D1674"/>
                </a:solidFill>
                <a:latin typeface="Sanchez"/>
              </a:rPr>
              <a:t>plánované</a:t>
            </a:r>
            <a:r>
              <a:rPr lang="en-US" sz="5525" dirty="0">
                <a:solidFill>
                  <a:srgbClr val="2D1674"/>
                </a:solidFill>
                <a:latin typeface="Sanchez"/>
              </a:rPr>
              <a:t> </a:t>
            </a:r>
            <a:r>
              <a:rPr lang="en-US" sz="5525" dirty="0" err="1">
                <a:solidFill>
                  <a:srgbClr val="2D1674"/>
                </a:solidFill>
                <a:latin typeface="Sanchez"/>
              </a:rPr>
              <a:t>aktivity</a:t>
            </a:r>
            <a:r>
              <a:rPr lang="en-US" sz="5525" dirty="0">
                <a:solidFill>
                  <a:srgbClr val="2D1674"/>
                </a:solidFill>
                <a:latin typeface="Sanchez"/>
              </a:rPr>
              <a:t> MAP II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7534575" y="495300"/>
            <a:ext cx="10494633" cy="117673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Semináře už plánované a také novinky: </a:t>
            </a:r>
            <a:endParaRPr lang="cs-CZ" sz="2400" dirty="0" smtClean="0">
              <a:solidFill>
                <a:schemeClr val="bg1"/>
              </a:solidFill>
              <a:latin typeface="Josefin Sans Regular" panose="020B0604020202020204" charset="-18"/>
            </a:endParaRPr>
          </a:p>
          <a:p>
            <a:pPr marL="365125" lvl="0" indent="76200">
              <a:lnSpc>
                <a:spcPct val="150000"/>
              </a:lnSpc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Jak přežít puberťáka, Emoční inteligence, ADHD, Žáci s PAS, formativní hodnocení, diferencovaná výuka, práce s nadanými a </a:t>
            </a:r>
            <a:r>
              <a:rPr lang="cs-CZ" sz="2400" dirty="0" err="1" smtClean="0">
                <a:solidFill>
                  <a:schemeClr val="bg1"/>
                </a:solidFill>
                <a:latin typeface="Josefin Sans Regular" panose="020B0604020202020204" charset="-18"/>
              </a:rPr>
              <a:t>MiND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 žáky, manipulace, syndrom vyhoření, kritické myšlení, spotřebitelská gramotnost s ČS, finanční gramotnost s Ty-já-</a:t>
            </a:r>
            <a:r>
              <a:rPr lang="cs-CZ" sz="2400" dirty="0" err="1" smtClean="0">
                <a:solidFill>
                  <a:schemeClr val="bg1"/>
                </a:solidFill>
                <a:latin typeface="Josefin Sans Regular" panose="020B0604020202020204" charset="-18"/>
              </a:rPr>
              <a:t>tr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, Hejného matematika, polytechnika, </a:t>
            </a:r>
            <a:r>
              <a:rPr lang="cs-CZ" sz="2400" dirty="0" err="1" smtClean="0">
                <a:solidFill>
                  <a:schemeClr val="bg1"/>
                </a:solidFill>
                <a:latin typeface="Josefin Sans Regular" panose="020B0604020202020204" charset="-18"/>
              </a:rPr>
              <a:t>koučink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 ředitelů (Libchavy - 18. 2. 2021 ochutnávka), kontrola ČŠI, badatelsky orientované a environmentální vzdělávání, podpora výchov, dyskalkulie, komunikace s rodiči - praktický nácvik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Dopracování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analytických podkladů pro aktualizace celého SR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MAP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Aktualizace sběru potřeb škol (podzim 2021)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Tvorba akčního plánu k SR MAP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Sdílené pozice obsazené na základě potřeb škol (sdílený psycholog, technik, létající školník pro MŠ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  <a:sym typeface="Wingdings" panose="05000000000000000000" pitchFamily="2" charset="2"/>
              </a:rPr>
              <a:t>)</a:t>
            </a:r>
            <a:endParaRPr lang="cs-CZ" sz="2400" dirty="0" smtClean="0">
              <a:solidFill>
                <a:schemeClr val="bg1"/>
              </a:solidFill>
              <a:latin typeface="Josefin Sans Regular" panose="020B0604020202020204" charset="-18"/>
            </a:endParaRPr>
          </a:p>
          <a:p>
            <a:pPr marL="441325" indent="-4413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Další sety setkání PS vč. setkání garantů - březen, květen 2021</a:t>
            </a:r>
          </a:p>
          <a:p>
            <a:pPr marL="441325" indent="-4413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Výtvarná soutěž </a:t>
            </a:r>
            <a:r>
              <a:rPr lang="cs-CZ" sz="2400" dirty="0" err="1" smtClean="0">
                <a:solidFill>
                  <a:schemeClr val="bg1"/>
                </a:solidFill>
                <a:latin typeface="Josefin Sans Regular" panose="020B0604020202020204" charset="-18"/>
              </a:rPr>
              <a:t>Knihoborec</a:t>
            </a:r>
            <a:endParaRPr lang="cs-CZ" sz="2400" dirty="0" smtClean="0">
              <a:solidFill>
                <a:schemeClr val="bg1"/>
              </a:solidFill>
              <a:latin typeface="Josefin Sans Regular" panose="020B0604020202020204" charset="-18"/>
            </a:endParaRPr>
          </a:p>
          <a:p>
            <a:pPr marL="441325" indent="-4413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Setkání ŠKOR/členů PS/ŘV - 11. 2. ŠKOR, další dle situace</a:t>
            </a:r>
          </a:p>
          <a:p>
            <a:pPr marL="441325" indent="-4413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Příprava na MAP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III</a:t>
            </a:r>
            <a:endParaRPr lang="cs-CZ" sz="2400" dirty="0" smtClean="0">
              <a:solidFill>
                <a:schemeClr val="bg1"/>
              </a:solidFill>
              <a:latin typeface="Josefin Sans Regular" panose="020B0604020202020204" charset="-18"/>
            </a:endParaRPr>
          </a:p>
          <a:p>
            <a:pPr marL="441325" indent="-44132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bg1"/>
              </a:solidFill>
              <a:latin typeface="Josefin Sans Regular" panose="020B0604020202020204" charset="-18"/>
            </a:endParaRPr>
          </a:p>
          <a:p>
            <a:pPr>
              <a:lnSpc>
                <a:spcPts val="3538"/>
              </a:lnSpc>
            </a:pPr>
            <a:endParaRPr lang="en-US" sz="2527" dirty="0" smtClean="0">
              <a:solidFill>
                <a:srgbClr val="FBF1EF"/>
              </a:solidFill>
              <a:latin typeface="Josefin Sans Regular"/>
            </a:endParaRPr>
          </a:p>
          <a:p>
            <a:pPr>
              <a:lnSpc>
                <a:spcPts val="3538"/>
              </a:lnSpc>
            </a:pPr>
            <a:endParaRPr lang="en-US" sz="2527" dirty="0">
              <a:solidFill>
                <a:srgbClr val="FBF1EF"/>
              </a:solidFill>
              <a:latin typeface="Josefin Sans Regular"/>
            </a:endParaRPr>
          </a:p>
          <a:p>
            <a:pPr>
              <a:lnSpc>
                <a:spcPts val="3538"/>
              </a:lnSpc>
            </a:pPr>
            <a:endParaRPr lang="en-US" sz="2527" dirty="0">
              <a:solidFill>
                <a:srgbClr val="FBF1EF"/>
              </a:solidFill>
              <a:latin typeface="Josefin Sans Regular"/>
            </a:endParaRPr>
          </a:p>
          <a:p>
            <a:pPr algn="l">
              <a:lnSpc>
                <a:spcPts val="3538"/>
              </a:lnSpc>
            </a:pPr>
            <a:endParaRPr lang="en-US" sz="2527" dirty="0">
              <a:solidFill>
                <a:srgbClr val="FBF1EF"/>
              </a:solidFill>
              <a:latin typeface="Josefin Sans Regular"/>
            </a:endParaRPr>
          </a:p>
        </p:txBody>
      </p: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17283994" y="179239"/>
            <a:ext cx="1490428" cy="632121"/>
            <a:chOff x="0" y="0"/>
            <a:chExt cx="2527300" cy="107188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FBF1EF"/>
            </a:solidFill>
          </p:spPr>
        </p:sp>
      </p:grpSp>
      <p:grpSp>
        <p:nvGrpSpPr>
          <p:cNvPr id="11" name="Group 11"/>
          <p:cNvGrpSpPr>
            <a:grpSpLocks noChangeAspect="1"/>
          </p:cNvGrpSpPr>
          <p:nvPr/>
        </p:nvGrpSpPr>
        <p:grpSpPr>
          <a:xfrm>
            <a:off x="5895233" y="8953500"/>
            <a:ext cx="1490428" cy="632121"/>
            <a:chOff x="0" y="0"/>
            <a:chExt cx="2527300" cy="107188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</p:spTree>
    <p:extLst>
      <p:ext uri="{BB962C8B-B14F-4D97-AF65-F5344CB8AC3E}">
        <p14:creationId xmlns:p14="http://schemas.microsoft.com/office/powerpoint/2010/main" val="1881581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97109" y="0"/>
            <a:ext cx="1790890" cy="1738891"/>
          </a:xfrm>
          <a:custGeom>
            <a:avLst/>
            <a:gdLst/>
            <a:ahLst/>
            <a:cxnLst/>
            <a:rect l="l" t="t" r="r" b="b"/>
            <a:pathLst>
              <a:path w="1790890" h="1738891">
                <a:moveTo>
                  <a:pt x="5756" y="78653"/>
                </a:moveTo>
                <a:lnTo>
                  <a:pt x="10934" y="28261"/>
                </a:lnTo>
                <a:lnTo>
                  <a:pt x="14739" y="0"/>
                </a:lnTo>
                <a:lnTo>
                  <a:pt x="84528" y="0"/>
                </a:lnTo>
                <a:lnTo>
                  <a:pt x="5756" y="78653"/>
                </a:lnTo>
              </a:path>
              <a:path w="1790890" h="1738891">
                <a:moveTo>
                  <a:pt x="1317" y="265924"/>
                </a:moveTo>
                <a:lnTo>
                  <a:pt x="245" y="227811"/>
                </a:lnTo>
                <a:lnTo>
                  <a:pt x="0" y="177059"/>
                </a:lnTo>
                <a:lnTo>
                  <a:pt x="177059" y="0"/>
                </a:lnTo>
                <a:lnTo>
                  <a:pt x="267305" y="0"/>
                </a:lnTo>
                <a:lnTo>
                  <a:pt x="1317" y="265924"/>
                </a:lnTo>
              </a:path>
              <a:path w="1790890" h="1738891">
                <a:moveTo>
                  <a:pt x="15935" y="428332"/>
                </a:moveTo>
                <a:lnTo>
                  <a:pt x="11022" y="390412"/>
                </a:lnTo>
                <a:lnTo>
                  <a:pt x="6966" y="352609"/>
                </a:lnTo>
                <a:lnTo>
                  <a:pt x="360765" y="0"/>
                </a:lnTo>
                <a:lnTo>
                  <a:pt x="445720" y="0"/>
                </a:lnTo>
                <a:lnTo>
                  <a:pt x="15935" y="428332"/>
                </a:lnTo>
              </a:path>
              <a:path w="1790890" h="1738891">
                <a:moveTo>
                  <a:pt x="43280" y="571851"/>
                </a:moveTo>
                <a:lnTo>
                  <a:pt x="32062" y="522562"/>
                </a:lnTo>
                <a:lnTo>
                  <a:pt x="29258" y="510046"/>
                </a:lnTo>
                <a:lnTo>
                  <a:pt x="543485" y="0"/>
                </a:lnTo>
                <a:lnTo>
                  <a:pt x="619697" y="0"/>
                </a:lnTo>
                <a:lnTo>
                  <a:pt x="43280" y="571851"/>
                </a:lnTo>
              </a:path>
              <a:path w="1790890" h="1738891">
                <a:moveTo>
                  <a:pt x="89167" y="723213"/>
                </a:moveTo>
                <a:lnTo>
                  <a:pt x="76831" y="686974"/>
                </a:lnTo>
                <a:lnTo>
                  <a:pt x="69298" y="662740"/>
                </a:lnTo>
                <a:lnTo>
                  <a:pt x="728505" y="0"/>
                </a:lnTo>
                <a:lnTo>
                  <a:pt x="808448" y="0"/>
                </a:lnTo>
                <a:lnTo>
                  <a:pt x="89167" y="723213"/>
                </a:lnTo>
              </a:path>
              <a:path w="1790890" h="1738891">
                <a:moveTo>
                  <a:pt x="139933" y="846723"/>
                </a:moveTo>
                <a:lnTo>
                  <a:pt x="124032" y="811906"/>
                </a:lnTo>
                <a:lnTo>
                  <a:pt x="114246" y="788696"/>
                </a:lnTo>
                <a:lnTo>
                  <a:pt x="905537" y="0"/>
                </a:lnTo>
                <a:lnTo>
                  <a:pt x="989518" y="0"/>
                </a:lnTo>
                <a:lnTo>
                  <a:pt x="139933" y="846723"/>
                </a:lnTo>
              </a:path>
              <a:path w="1790890" h="1738891">
                <a:moveTo>
                  <a:pt x="200409" y="969784"/>
                </a:moveTo>
                <a:lnTo>
                  <a:pt x="181644" y="936366"/>
                </a:lnTo>
                <a:lnTo>
                  <a:pt x="169976" y="914088"/>
                </a:lnTo>
                <a:lnTo>
                  <a:pt x="1085946" y="0"/>
                </a:lnTo>
                <a:lnTo>
                  <a:pt x="1172254" y="0"/>
                </a:lnTo>
                <a:lnTo>
                  <a:pt x="200409" y="969784"/>
                </a:lnTo>
              </a:path>
              <a:path w="1790890" h="1738891">
                <a:moveTo>
                  <a:pt x="272037" y="1081170"/>
                </a:moveTo>
                <a:lnTo>
                  <a:pt x="250408" y="1049469"/>
                </a:lnTo>
                <a:lnTo>
                  <a:pt x="236852" y="1028334"/>
                </a:lnTo>
                <a:lnTo>
                  <a:pt x="1266370" y="0"/>
                </a:lnTo>
                <a:lnTo>
                  <a:pt x="1354498" y="0"/>
                </a:lnTo>
                <a:lnTo>
                  <a:pt x="272037" y="1081170"/>
                </a:lnTo>
              </a:path>
              <a:path w="1790890" h="1738891">
                <a:moveTo>
                  <a:pt x="351903" y="1185065"/>
                </a:moveTo>
                <a:lnTo>
                  <a:pt x="327487" y="1155395"/>
                </a:lnTo>
                <a:lnTo>
                  <a:pt x="312087" y="1135615"/>
                </a:lnTo>
                <a:lnTo>
                  <a:pt x="1448358" y="0"/>
                </a:lnTo>
                <a:lnTo>
                  <a:pt x="1537682" y="0"/>
                </a:lnTo>
                <a:lnTo>
                  <a:pt x="351903" y="1185065"/>
                </a:lnTo>
              </a:path>
              <a:path w="1790890" h="1738891">
                <a:moveTo>
                  <a:pt x="438482" y="1278729"/>
                </a:moveTo>
                <a:lnTo>
                  <a:pt x="420340" y="1260494"/>
                </a:lnTo>
                <a:lnTo>
                  <a:pt x="411437" y="1251377"/>
                </a:lnTo>
                <a:lnTo>
                  <a:pt x="402731" y="1242259"/>
                </a:lnTo>
                <a:lnTo>
                  <a:pt x="394289" y="1233142"/>
                </a:lnTo>
                <a:lnTo>
                  <a:pt x="1627877" y="0"/>
                </a:lnTo>
                <a:lnTo>
                  <a:pt x="1717674" y="0"/>
                </a:lnTo>
                <a:lnTo>
                  <a:pt x="438482" y="1278729"/>
                </a:lnTo>
              </a:path>
              <a:path w="1790890" h="1738891">
                <a:moveTo>
                  <a:pt x="530393" y="1367893"/>
                </a:moveTo>
                <a:lnTo>
                  <a:pt x="502157" y="1342744"/>
                </a:lnTo>
                <a:lnTo>
                  <a:pt x="492708" y="1334052"/>
                </a:lnTo>
                <a:lnTo>
                  <a:pt x="483457" y="1325096"/>
                </a:lnTo>
                <a:lnTo>
                  <a:pt x="1790890" y="18188"/>
                </a:lnTo>
                <a:lnTo>
                  <a:pt x="1790890" y="107880"/>
                </a:lnTo>
                <a:lnTo>
                  <a:pt x="530393" y="1367893"/>
                </a:lnTo>
              </a:path>
              <a:path w="1790890" h="1738891">
                <a:moveTo>
                  <a:pt x="631643" y="1447035"/>
                </a:moveTo>
                <a:lnTo>
                  <a:pt x="601167" y="1424553"/>
                </a:lnTo>
                <a:lnTo>
                  <a:pt x="590978" y="1416752"/>
                </a:lnTo>
                <a:lnTo>
                  <a:pt x="580984" y="1408691"/>
                </a:lnTo>
                <a:lnTo>
                  <a:pt x="1790890" y="200489"/>
                </a:lnTo>
                <a:lnTo>
                  <a:pt x="1790890" y="289389"/>
                </a:lnTo>
                <a:lnTo>
                  <a:pt x="631643" y="1447035"/>
                </a:lnTo>
              </a:path>
              <a:path w="1790890" h="1738891">
                <a:moveTo>
                  <a:pt x="739237" y="1519022"/>
                </a:moveTo>
                <a:lnTo>
                  <a:pt x="706559" y="1499315"/>
                </a:lnTo>
                <a:lnTo>
                  <a:pt x="685478" y="1485320"/>
                </a:lnTo>
                <a:lnTo>
                  <a:pt x="1790890" y="381527"/>
                </a:lnTo>
                <a:lnTo>
                  <a:pt x="1790890" y="468921"/>
                </a:lnTo>
                <a:lnTo>
                  <a:pt x="739237" y="1519022"/>
                </a:lnTo>
              </a:path>
              <a:path w="1790890" h="1738891">
                <a:moveTo>
                  <a:pt x="856111" y="1582590"/>
                </a:moveTo>
                <a:lnTo>
                  <a:pt x="821886" y="1565690"/>
                </a:lnTo>
                <a:lnTo>
                  <a:pt x="799724" y="1553589"/>
                </a:lnTo>
                <a:lnTo>
                  <a:pt x="1790890" y="564901"/>
                </a:lnTo>
                <a:lnTo>
                  <a:pt x="1790890" y="650173"/>
                </a:lnTo>
                <a:lnTo>
                  <a:pt x="856111" y="1582590"/>
                </a:lnTo>
              </a:path>
              <a:path w="1790890" h="1738891">
                <a:moveTo>
                  <a:pt x="979717" y="1637857"/>
                </a:moveTo>
                <a:lnTo>
                  <a:pt x="956186" y="1628544"/>
                </a:lnTo>
                <a:lnTo>
                  <a:pt x="944327" y="1623724"/>
                </a:lnTo>
                <a:lnTo>
                  <a:pt x="932543" y="1618726"/>
                </a:lnTo>
                <a:lnTo>
                  <a:pt x="920937" y="1613499"/>
                </a:lnTo>
                <a:lnTo>
                  <a:pt x="1790890" y="746882"/>
                </a:lnTo>
                <a:lnTo>
                  <a:pt x="1790890" y="829728"/>
                </a:lnTo>
                <a:lnTo>
                  <a:pt x="979717" y="1637857"/>
                </a:lnTo>
              </a:path>
              <a:path w="1790890" h="1738891">
                <a:moveTo>
                  <a:pt x="1114003" y="1680509"/>
                </a:moveTo>
                <a:lnTo>
                  <a:pt x="1053296" y="1662263"/>
                </a:lnTo>
                <a:lnTo>
                  <a:pt x="1790890" y="929102"/>
                </a:lnTo>
                <a:lnTo>
                  <a:pt x="1790890" y="1007782"/>
                </a:lnTo>
                <a:lnTo>
                  <a:pt x="1114003" y="1680509"/>
                </a:lnTo>
              </a:path>
              <a:path w="1790890" h="1738891">
                <a:moveTo>
                  <a:pt x="1268680" y="1716504"/>
                </a:moveTo>
                <a:lnTo>
                  <a:pt x="1256236" y="1714313"/>
                </a:lnTo>
                <a:lnTo>
                  <a:pt x="1243792" y="1711932"/>
                </a:lnTo>
                <a:lnTo>
                  <a:pt x="1231347" y="1709400"/>
                </a:lnTo>
                <a:lnTo>
                  <a:pt x="1194014" y="1701274"/>
                </a:lnTo>
                <a:lnTo>
                  <a:pt x="1790890" y="1105080"/>
                </a:lnTo>
                <a:lnTo>
                  <a:pt x="1790890" y="1194902"/>
                </a:lnTo>
                <a:lnTo>
                  <a:pt x="1268680" y="1716504"/>
                </a:lnTo>
              </a:path>
              <a:path w="1790890" h="1738891">
                <a:moveTo>
                  <a:pt x="1425995" y="1734295"/>
                </a:moveTo>
                <a:lnTo>
                  <a:pt x="1413339" y="1733469"/>
                </a:lnTo>
                <a:lnTo>
                  <a:pt x="1388026" y="1731412"/>
                </a:lnTo>
                <a:lnTo>
                  <a:pt x="1350058" y="1727745"/>
                </a:lnTo>
                <a:lnTo>
                  <a:pt x="1790890" y="1289460"/>
                </a:lnTo>
                <a:lnTo>
                  <a:pt x="1790890" y="1371519"/>
                </a:lnTo>
                <a:lnTo>
                  <a:pt x="1425995" y="1734295"/>
                </a:lnTo>
              </a:path>
              <a:path w="1790890" h="1738891">
                <a:moveTo>
                  <a:pt x="1521427" y="1738891"/>
                </a:moveTo>
                <a:lnTo>
                  <a:pt x="1790890" y="1469429"/>
                </a:lnTo>
                <a:lnTo>
                  <a:pt x="1790890" y="1556448"/>
                </a:lnTo>
                <a:lnTo>
                  <a:pt x="1610345" y="1736488"/>
                </a:lnTo>
                <a:lnTo>
                  <a:pt x="1572235" y="1738443"/>
                </a:lnTo>
                <a:lnTo>
                  <a:pt x="1521427" y="1738891"/>
                </a:lnTo>
              </a:path>
              <a:path w="1790890" h="1738891">
                <a:moveTo>
                  <a:pt x="1713696" y="1727745"/>
                </a:moveTo>
                <a:lnTo>
                  <a:pt x="1790890" y="1650907"/>
                </a:lnTo>
                <a:lnTo>
                  <a:pt x="1790890" y="1716636"/>
                </a:lnTo>
                <a:lnTo>
                  <a:pt x="1776975" y="1718982"/>
                </a:lnTo>
                <a:lnTo>
                  <a:pt x="1751770" y="1722831"/>
                </a:lnTo>
                <a:lnTo>
                  <a:pt x="1726405" y="1726221"/>
                </a:lnTo>
                <a:lnTo>
                  <a:pt x="1713696" y="1727745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555056"/>
            <a:ext cx="1797841" cy="1731942"/>
          </a:xfrm>
          <a:custGeom>
            <a:avLst/>
            <a:gdLst/>
            <a:ahLst/>
            <a:cxnLst/>
            <a:rect l="l" t="t" r="r" b="b"/>
            <a:pathLst>
              <a:path w="1797841" h="1731942">
                <a:moveTo>
                  <a:pt x="0" y="326492"/>
                </a:moveTo>
                <a:lnTo>
                  <a:pt x="0" y="236009"/>
                </a:lnTo>
                <a:lnTo>
                  <a:pt x="236009" y="0"/>
                </a:lnTo>
                <a:lnTo>
                  <a:pt x="287131" y="261"/>
                </a:lnTo>
                <a:lnTo>
                  <a:pt x="312600" y="878"/>
                </a:lnTo>
                <a:lnTo>
                  <a:pt x="325177" y="1393"/>
                </a:lnTo>
                <a:lnTo>
                  <a:pt x="0" y="326492"/>
                </a:lnTo>
              </a:path>
              <a:path w="1797841" h="1731942">
                <a:moveTo>
                  <a:pt x="0" y="145238"/>
                </a:moveTo>
                <a:lnTo>
                  <a:pt x="0" y="56738"/>
                </a:lnTo>
                <a:lnTo>
                  <a:pt x="39046" y="17750"/>
                </a:lnTo>
                <a:lnTo>
                  <a:pt x="64359" y="13956"/>
                </a:lnTo>
                <a:lnTo>
                  <a:pt x="114529" y="7867"/>
                </a:lnTo>
                <a:lnTo>
                  <a:pt x="139874" y="5572"/>
                </a:lnTo>
                <a:lnTo>
                  <a:pt x="0" y="145238"/>
                </a:lnTo>
              </a:path>
              <a:path w="1797841" h="1731942">
                <a:moveTo>
                  <a:pt x="0" y="507422"/>
                </a:moveTo>
                <a:lnTo>
                  <a:pt x="0" y="422741"/>
                </a:lnTo>
                <a:lnTo>
                  <a:pt x="416643" y="7500"/>
                </a:lnTo>
                <a:lnTo>
                  <a:pt x="454563" y="11622"/>
                </a:lnTo>
                <a:lnTo>
                  <a:pt x="467262" y="13170"/>
                </a:lnTo>
                <a:lnTo>
                  <a:pt x="479884" y="14858"/>
                </a:lnTo>
                <a:lnTo>
                  <a:pt x="492367" y="16718"/>
                </a:lnTo>
                <a:lnTo>
                  <a:pt x="0" y="507422"/>
                </a:lnTo>
              </a:path>
              <a:path w="1797841" h="1731942">
                <a:moveTo>
                  <a:pt x="0" y="683722"/>
                </a:moveTo>
                <a:lnTo>
                  <a:pt x="0" y="608263"/>
                </a:lnTo>
                <a:lnTo>
                  <a:pt x="581033" y="31954"/>
                </a:lnTo>
                <a:lnTo>
                  <a:pt x="642837" y="45977"/>
                </a:lnTo>
                <a:lnTo>
                  <a:pt x="0" y="683722"/>
                </a:lnTo>
              </a:path>
              <a:path w="1797841" h="1731942">
                <a:moveTo>
                  <a:pt x="0" y="864926"/>
                </a:moveTo>
                <a:lnTo>
                  <a:pt x="0" y="784603"/>
                </a:lnTo>
                <a:lnTo>
                  <a:pt x="715286" y="65482"/>
                </a:lnTo>
                <a:lnTo>
                  <a:pt x="751526" y="76778"/>
                </a:lnTo>
                <a:lnTo>
                  <a:pt x="763697" y="80758"/>
                </a:lnTo>
                <a:lnTo>
                  <a:pt x="775759" y="84924"/>
                </a:lnTo>
                <a:lnTo>
                  <a:pt x="0" y="864926"/>
                </a:lnTo>
              </a:path>
              <a:path w="1797841" h="1731942">
                <a:moveTo>
                  <a:pt x="0" y="1049380"/>
                </a:moveTo>
                <a:lnTo>
                  <a:pt x="0" y="965651"/>
                </a:lnTo>
                <a:lnTo>
                  <a:pt x="853707" y="114743"/>
                </a:lnTo>
                <a:lnTo>
                  <a:pt x="865313" y="119620"/>
                </a:lnTo>
                <a:lnTo>
                  <a:pt x="876918" y="124709"/>
                </a:lnTo>
                <a:lnTo>
                  <a:pt x="911734" y="140718"/>
                </a:lnTo>
                <a:lnTo>
                  <a:pt x="0" y="1049380"/>
                </a:lnTo>
              </a:path>
              <a:path w="1797841" h="1731942">
                <a:moveTo>
                  <a:pt x="0" y="1231390"/>
                </a:moveTo>
                <a:lnTo>
                  <a:pt x="0" y="1145253"/>
                </a:lnTo>
                <a:lnTo>
                  <a:pt x="974465" y="172789"/>
                </a:lnTo>
                <a:lnTo>
                  <a:pt x="985604" y="178568"/>
                </a:lnTo>
                <a:lnTo>
                  <a:pt x="996743" y="184578"/>
                </a:lnTo>
                <a:lnTo>
                  <a:pt x="1007882" y="190760"/>
                </a:lnTo>
                <a:lnTo>
                  <a:pt x="1030161" y="203414"/>
                </a:lnTo>
                <a:lnTo>
                  <a:pt x="0" y="1231390"/>
                </a:lnTo>
              </a:path>
              <a:path w="1797841" h="1731942">
                <a:moveTo>
                  <a:pt x="0" y="1413335"/>
                </a:moveTo>
                <a:lnTo>
                  <a:pt x="0" y="1325313"/>
                </a:lnTo>
                <a:lnTo>
                  <a:pt x="1088785" y="237779"/>
                </a:lnTo>
                <a:lnTo>
                  <a:pt x="1099352" y="244470"/>
                </a:lnTo>
                <a:lnTo>
                  <a:pt x="1109919" y="251406"/>
                </a:lnTo>
                <a:lnTo>
                  <a:pt x="1120486" y="258527"/>
                </a:lnTo>
                <a:lnTo>
                  <a:pt x="1141620" y="273076"/>
                </a:lnTo>
                <a:lnTo>
                  <a:pt x="0" y="1413335"/>
                </a:lnTo>
              </a:path>
              <a:path w="1797841" h="1731942">
                <a:moveTo>
                  <a:pt x="0" y="1596465"/>
                </a:moveTo>
                <a:lnTo>
                  <a:pt x="0" y="1507199"/>
                </a:lnTo>
                <a:lnTo>
                  <a:pt x="1195270" y="312618"/>
                </a:lnTo>
                <a:lnTo>
                  <a:pt x="1205160" y="320208"/>
                </a:lnTo>
                <a:lnTo>
                  <a:pt x="1215051" y="328054"/>
                </a:lnTo>
                <a:lnTo>
                  <a:pt x="1224941" y="336093"/>
                </a:lnTo>
                <a:lnTo>
                  <a:pt x="1244721" y="352491"/>
                </a:lnTo>
                <a:lnTo>
                  <a:pt x="0" y="1596465"/>
                </a:lnTo>
              </a:path>
              <a:path w="1797841" h="1731942">
                <a:moveTo>
                  <a:pt x="0" y="1731942"/>
                </a:moveTo>
                <a:lnTo>
                  <a:pt x="0" y="1686694"/>
                </a:lnTo>
                <a:lnTo>
                  <a:pt x="1293875" y="393286"/>
                </a:lnTo>
                <a:lnTo>
                  <a:pt x="1302993" y="402250"/>
                </a:lnTo>
                <a:lnTo>
                  <a:pt x="1330345" y="428505"/>
                </a:lnTo>
                <a:lnTo>
                  <a:pt x="1339462" y="437480"/>
                </a:lnTo>
                <a:lnTo>
                  <a:pt x="44531" y="1731942"/>
                </a:lnTo>
                <a:lnTo>
                  <a:pt x="0" y="1731942"/>
                </a:lnTo>
              </a:path>
              <a:path w="1797841" h="1731942">
                <a:moveTo>
                  <a:pt x="225660" y="1731942"/>
                </a:moveTo>
                <a:lnTo>
                  <a:pt x="135927" y="1731942"/>
                </a:lnTo>
                <a:lnTo>
                  <a:pt x="1384479" y="483891"/>
                </a:lnTo>
                <a:lnTo>
                  <a:pt x="1393421" y="493012"/>
                </a:lnTo>
                <a:lnTo>
                  <a:pt x="1402102" y="502201"/>
                </a:lnTo>
                <a:lnTo>
                  <a:pt x="1410589" y="511523"/>
                </a:lnTo>
                <a:lnTo>
                  <a:pt x="1418945" y="521044"/>
                </a:lnTo>
                <a:lnTo>
                  <a:pt x="1427237" y="530827"/>
                </a:lnTo>
                <a:lnTo>
                  <a:pt x="225660" y="1731942"/>
                </a:lnTo>
              </a:path>
              <a:path w="1797841" h="1731942">
                <a:moveTo>
                  <a:pt x="407116" y="1731942"/>
                </a:moveTo>
                <a:lnTo>
                  <a:pt x="318087" y="1731942"/>
                </a:lnTo>
                <a:lnTo>
                  <a:pt x="1469774" y="581876"/>
                </a:lnTo>
                <a:lnTo>
                  <a:pt x="1477809" y="591892"/>
                </a:lnTo>
                <a:lnTo>
                  <a:pt x="1485590" y="602093"/>
                </a:lnTo>
                <a:lnTo>
                  <a:pt x="1493180" y="612352"/>
                </a:lnTo>
                <a:lnTo>
                  <a:pt x="1500644" y="622541"/>
                </a:lnTo>
                <a:lnTo>
                  <a:pt x="1508045" y="632535"/>
                </a:lnTo>
                <a:lnTo>
                  <a:pt x="407116" y="1731942"/>
                </a:lnTo>
              </a:path>
              <a:path w="1797841" h="1731942">
                <a:moveTo>
                  <a:pt x="586902" y="1731942"/>
                </a:moveTo>
                <a:lnTo>
                  <a:pt x="499379" y="1731942"/>
                </a:lnTo>
                <a:lnTo>
                  <a:pt x="1545535" y="687318"/>
                </a:lnTo>
                <a:lnTo>
                  <a:pt x="1552610" y="697996"/>
                </a:lnTo>
                <a:lnTo>
                  <a:pt x="1559444" y="708845"/>
                </a:lnTo>
                <a:lnTo>
                  <a:pt x="1566097" y="719744"/>
                </a:lnTo>
                <a:lnTo>
                  <a:pt x="1572629" y="730572"/>
                </a:lnTo>
                <a:lnTo>
                  <a:pt x="1579101" y="741208"/>
                </a:lnTo>
                <a:lnTo>
                  <a:pt x="586902" y="1731942"/>
                </a:lnTo>
              </a:path>
              <a:path w="1797841" h="1731942">
                <a:moveTo>
                  <a:pt x="768672" y="1731942"/>
                </a:moveTo>
                <a:lnTo>
                  <a:pt x="683180" y="1731942"/>
                </a:lnTo>
                <a:lnTo>
                  <a:pt x="1614412" y="803038"/>
                </a:lnTo>
                <a:lnTo>
                  <a:pt x="1620505" y="814278"/>
                </a:lnTo>
                <a:lnTo>
                  <a:pt x="1626373" y="825670"/>
                </a:lnTo>
                <a:lnTo>
                  <a:pt x="1632072" y="837102"/>
                </a:lnTo>
                <a:lnTo>
                  <a:pt x="1637659" y="848461"/>
                </a:lnTo>
                <a:lnTo>
                  <a:pt x="1643190" y="859634"/>
                </a:lnTo>
                <a:lnTo>
                  <a:pt x="768672" y="1731942"/>
                </a:lnTo>
              </a:path>
              <a:path w="1797841" h="1731942">
                <a:moveTo>
                  <a:pt x="949196" y="1731942"/>
                </a:moveTo>
                <a:lnTo>
                  <a:pt x="866066" y="1731942"/>
                </a:lnTo>
                <a:lnTo>
                  <a:pt x="1673491" y="927613"/>
                </a:lnTo>
                <a:lnTo>
                  <a:pt x="1678606" y="939121"/>
                </a:lnTo>
                <a:lnTo>
                  <a:pt x="1683516" y="950705"/>
                </a:lnTo>
                <a:lnTo>
                  <a:pt x="1688272" y="962415"/>
                </a:lnTo>
                <a:lnTo>
                  <a:pt x="1692925" y="974303"/>
                </a:lnTo>
                <a:lnTo>
                  <a:pt x="1697527" y="986420"/>
                </a:lnTo>
                <a:lnTo>
                  <a:pt x="949196" y="1731942"/>
                </a:lnTo>
              </a:path>
              <a:path w="1797841" h="1731942">
                <a:moveTo>
                  <a:pt x="1129360" y="1731942"/>
                </a:moveTo>
                <a:lnTo>
                  <a:pt x="1050123" y="1731942"/>
                </a:lnTo>
                <a:lnTo>
                  <a:pt x="1723864" y="1062251"/>
                </a:lnTo>
                <a:lnTo>
                  <a:pt x="1727514" y="1074417"/>
                </a:lnTo>
                <a:lnTo>
                  <a:pt x="1738462" y="1110663"/>
                </a:lnTo>
                <a:lnTo>
                  <a:pt x="1742111" y="1122958"/>
                </a:lnTo>
                <a:lnTo>
                  <a:pt x="1129360" y="1731942"/>
                </a:lnTo>
              </a:path>
              <a:path w="1797841" h="1731942">
                <a:moveTo>
                  <a:pt x="1313711" y="1731942"/>
                </a:moveTo>
                <a:lnTo>
                  <a:pt x="1223770" y="1731942"/>
                </a:lnTo>
                <a:lnTo>
                  <a:pt x="1760350" y="1195976"/>
                </a:lnTo>
                <a:lnTo>
                  <a:pt x="1763108" y="1208420"/>
                </a:lnTo>
                <a:lnTo>
                  <a:pt x="1770994" y="1245754"/>
                </a:lnTo>
                <a:lnTo>
                  <a:pt x="1775549" y="1270643"/>
                </a:lnTo>
                <a:lnTo>
                  <a:pt x="1313711" y="1731942"/>
                </a:lnTo>
              </a:path>
              <a:path w="1797841" h="1731942">
                <a:moveTo>
                  <a:pt x="1495021" y="1731942"/>
                </a:moveTo>
                <a:lnTo>
                  <a:pt x="1412452" y="1731942"/>
                </a:lnTo>
                <a:lnTo>
                  <a:pt x="1788853" y="1357716"/>
                </a:lnTo>
                <a:lnTo>
                  <a:pt x="1790100" y="1370372"/>
                </a:lnTo>
                <a:lnTo>
                  <a:pt x="1793444" y="1408340"/>
                </a:lnTo>
                <a:lnTo>
                  <a:pt x="1795054" y="1433653"/>
                </a:lnTo>
                <a:lnTo>
                  <a:pt x="1495021" y="1731942"/>
                </a:lnTo>
              </a:path>
              <a:path w="1797841" h="1731942">
                <a:moveTo>
                  <a:pt x="1677558" y="1731942"/>
                </a:moveTo>
                <a:lnTo>
                  <a:pt x="1587326" y="1731942"/>
                </a:lnTo>
                <a:lnTo>
                  <a:pt x="1797841" y="1521427"/>
                </a:lnTo>
                <a:lnTo>
                  <a:pt x="1797708" y="1538477"/>
                </a:lnTo>
                <a:lnTo>
                  <a:pt x="1796665" y="1576754"/>
                </a:lnTo>
                <a:lnTo>
                  <a:pt x="1795054" y="1614775"/>
                </a:lnTo>
                <a:lnTo>
                  <a:pt x="1677558" y="1731942"/>
                </a:lnTo>
              </a:path>
              <a:path w="1797841" h="1731942">
                <a:moveTo>
                  <a:pt x="1784452" y="1731942"/>
                </a:moveTo>
                <a:lnTo>
                  <a:pt x="1774538" y="1731942"/>
                </a:lnTo>
                <a:lnTo>
                  <a:pt x="1785872" y="1720661"/>
                </a:lnTo>
                <a:lnTo>
                  <a:pt x="1784452" y="1731942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00" y="4186808"/>
            <a:ext cx="16230598" cy="1914524"/>
          </a:xfrm>
          <a:custGeom>
            <a:avLst/>
            <a:gdLst/>
            <a:ahLst/>
            <a:cxnLst/>
            <a:rect l="l" t="t" r="r" b="b"/>
            <a:pathLst>
              <a:path w="16230598" h="1914524">
                <a:moveTo>
                  <a:pt x="0" y="0"/>
                </a:moveTo>
                <a:lnTo>
                  <a:pt x="16230598" y="0"/>
                </a:lnTo>
                <a:lnTo>
                  <a:pt x="16230598" y="1914524"/>
                </a:lnTo>
                <a:lnTo>
                  <a:pt x="0" y="1914524"/>
                </a:lnTo>
                <a:lnTo>
                  <a:pt x="0" y="0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7800" y="4393997"/>
            <a:ext cx="8498271" cy="706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4500" b="1" spc="42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Činnost pracovních skupin </a:t>
            </a:r>
            <a:r>
              <a:rPr lang="cs-CZ" sz="4500" b="1" spc="42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- </a:t>
            </a:r>
            <a:r>
              <a:rPr lang="cs-CZ" sz="4500" b="1" spc="42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zápisy na GD pro info</a:t>
            </a:r>
            <a:endParaRPr sz="45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28852" y="1028700"/>
            <a:ext cx="5198777" cy="83906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852" y="1112606"/>
            <a:ext cx="83928" cy="2760026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28852" y="3872632"/>
            <a:ext cx="5198777" cy="85178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41915" y="1112802"/>
            <a:ext cx="85714" cy="2759338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81964" y="1451731"/>
            <a:ext cx="3890751" cy="4525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tabLst>
                <a:tab pos="906780" algn="l"/>
              </a:tabLst>
            </a:pPr>
            <a:r>
              <a:rPr lang="cs-CZ" sz="2400" b="1" spc="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PS PRO FINANCOVÁN</a:t>
            </a:r>
            <a:r>
              <a:rPr sz="2400" b="1" spc="4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Í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68262" y="2291806"/>
            <a:ext cx="4637418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endParaRPr lang="cs-CZ" sz="2400" spc="-114" dirty="0" smtClean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060242" y="1028700"/>
            <a:ext cx="5198777" cy="83906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60242" y="1112606"/>
            <a:ext cx="83928" cy="2760026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60242" y="3872632"/>
            <a:ext cx="5198777" cy="85178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173306" y="1112802"/>
            <a:ext cx="85714" cy="2759338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2392191" y="1529082"/>
            <a:ext cx="4866828" cy="155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0"/>
              </a:spcBef>
            </a:pPr>
            <a:endParaRPr sz="600" dirty="0">
              <a:latin typeface="Josefin Sans Regular" panose="020B0604020202020204" charset="-18"/>
            </a:endParaRPr>
          </a:p>
          <a:p>
            <a:pPr>
              <a:lnSpc>
                <a:spcPts val="1000"/>
              </a:lnSpc>
            </a:pPr>
            <a:endParaRPr sz="1000" dirty="0">
              <a:latin typeface="Josefin Sans Regular" panose="020B0604020202020204" charset="-18"/>
            </a:endParaRP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Platforma </a:t>
            </a:r>
            <a:r>
              <a:rPr lang="cs-CZ" sz="2400" spc="-185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pro </a:t>
            </a: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sdílení 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Mezipředmětová spolupráce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Lákavá témata pro další vzdělávání 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Možnosti hospitací on-line</a:t>
            </a:r>
          </a:p>
          <a:p>
            <a:pPr marL="12700" marR="12700" indent="0" algn="ctr">
              <a:lnSpc>
                <a:spcPct val="117600"/>
              </a:lnSpc>
            </a:pPr>
            <a:endParaRPr sz="1700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544547" y="6346394"/>
            <a:ext cx="5198777" cy="83906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44547" y="6430300"/>
            <a:ext cx="83928" cy="2760026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44547" y="9190327"/>
            <a:ext cx="5198777" cy="85178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657610" y="6430497"/>
            <a:ext cx="85714" cy="2759338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939940" y="6544689"/>
            <a:ext cx="4491918" cy="441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17600"/>
              </a:lnSpc>
            </a:pPr>
            <a:r>
              <a:rPr lang="cs-CZ" sz="2800" b="1" spc="165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PS </a:t>
            </a:r>
            <a:r>
              <a:rPr lang="cs-CZ" sz="2800" b="1" spc="16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PRO ČTEN. </a:t>
            </a:r>
            <a:r>
              <a:rPr lang="cs-CZ" sz="2800" b="1" spc="165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GRAM.</a:t>
            </a:r>
            <a:endParaRPr lang="cs-CZ" sz="28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07848" y="7195022"/>
            <a:ext cx="4717669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Koncept čtenářského maratonu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Autorská čtení</a:t>
            </a:r>
            <a:endParaRPr lang="cs-CZ" sz="2400" spc="-185" dirty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  <a:p>
            <a:pPr marL="12700" marR="12700" indent="0" algn="ctr">
              <a:lnSpc>
                <a:spcPct val="117600"/>
              </a:lnSpc>
            </a:pPr>
            <a:endParaRPr sz="17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43778" y="1028700"/>
            <a:ext cx="5200649" cy="2914649"/>
          </a:xfrm>
          <a:custGeom>
            <a:avLst/>
            <a:gdLst/>
            <a:ahLst/>
            <a:cxnLst/>
            <a:rect l="l" t="t" r="r" b="b"/>
            <a:pathLst>
              <a:path w="5200649" h="2914649">
                <a:moveTo>
                  <a:pt x="0" y="0"/>
                </a:moveTo>
                <a:lnTo>
                  <a:pt x="5200649" y="0"/>
                </a:lnTo>
                <a:lnTo>
                  <a:pt x="5200649" y="2914649"/>
                </a:lnTo>
                <a:lnTo>
                  <a:pt x="0" y="2914649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083393" y="1350212"/>
            <a:ext cx="4120515" cy="25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2400" b="1" spc="17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PS PRO CIZÍ JAZYKY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76008" y="1710542"/>
            <a:ext cx="5121079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Využití moderních technologií při výuce cizích jazyků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Hodnocení žáků v době pandemie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Koncept dne jazyků</a:t>
            </a:r>
          </a:p>
        </p:txBody>
      </p:sp>
      <p:sp>
        <p:nvSpPr>
          <p:cNvPr id="26" name="object 26"/>
          <p:cNvSpPr/>
          <p:nvPr/>
        </p:nvSpPr>
        <p:spPr>
          <a:xfrm>
            <a:off x="1027466" y="6346394"/>
            <a:ext cx="5200649" cy="2914649"/>
          </a:xfrm>
          <a:custGeom>
            <a:avLst/>
            <a:gdLst/>
            <a:ahLst/>
            <a:cxnLst/>
            <a:rect l="l" t="t" r="r" b="b"/>
            <a:pathLst>
              <a:path w="5200649" h="2914649">
                <a:moveTo>
                  <a:pt x="0" y="0"/>
                </a:moveTo>
                <a:lnTo>
                  <a:pt x="5200649" y="0"/>
                </a:lnTo>
                <a:lnTo>
                  <a:pt x="5200649" y="2914649"/>
                </a:lnTo>
                <a:lnTo>
                  <a:pt x="0" y="2914649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23561" y="6383554"/>
            <a:ext cx="5201882" cy="370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tabLst>
                <a:tab pos="2181225" algn="l"/>
                <a:tab pos="2543810" algn="l"/>
              </a:tabLst>
            </a:pPr>
            <a:r>
              <a:rPr lang="cs-CZ" sz="2400" b="1" spc="15" dirty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PS PRO </a:t>
            </a:r>
            <a:r>
              <a:rPr lang="cs-CZ" sz="2400" b="1" spc="15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PŘEDŠKOLNÍ VZDĚLÁVÁNÍ</a:t>
            </a:r>
            <a:endParaRPr lang="cs-CZ" sz="2400" b="1" spc="15" dirty="0">
              <a:solidFill>
                <a:srgbClr val="2D1673"/>
              </a:solidFill>
              <a:latin typeface="Josefin Sans Regular" panose="020B0604020202020204" charset="-18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65286" y="7217661"/>
            <a:ext cx="4549714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Témata pro další </a:t>
            </a: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vzdělávání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Navázání spolupráce se školami v zahraničí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Sdílený speciální pedagog</a:t>
            </a:r>
            <a:endParaRPr lang="cs-CZ" sz="2400" spc="-114" dirty="0" smtClean="0">
              <a:solidFill>
                <a:srgbClr val="2D1673"/>
              </a:solidFill>
              <a:latin typeface="Josefin Sans Regular" panose="020B0604020202020204" charset="-18"/>
              <a:cs typeface="Arial"/>
            </a:endParaRPr>
          </a:p>
          <a:p>
            <a:pPr marL="12700" marR="12700" indent="0" algn="ctr">
              <a:lnSpc>
                <a:spcPct val="117600"/>
              </a:lnSpc>
            </a:pPr>
            <a:endParaRPr lang="cs-CZ" sz="1700" spc="-114" dirty="0" smtClean="0">
              <a:solidFill>
                <a:srgbClr val="2D1673"/>
              </a:solidFill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060090" y="6358008"/>
            <a:ext cx="5200649" cy="2914649"/>
          </a:xfrm>
          <a:custGeom>
            <a:avLst/>
            <a:gdLst/>
            <a:ahLst/>
            <a:cxnLst/>
            <a:rect l="l" t="t" r="r" b="b"/>
            <a:pathLst>
              <a:path w="5200649" h="2914649">
                <a:moveTo>
                  <a:pt x="0" y="0"/>
                </a:moveTo>
                <a:lnTo>
                  <a:pt x="5200649" y="0"/>
                </a:lnTo>
                <a:lnTo>
                  <a:pt x="5200649" y="2914649"/>
                </a:lnTo>
                <a:lnTo>
                  <a:pt x="0" y="2914649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2190096" y="6543752"/>
            <a:ext cx="4983210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tabLst>
                <a:tab pos="1216025" algn="l"/>
                <a:tab pos="2803525" algn="l"/>
              </a:tabLst>
            </a:pPr>
            <a:r>
              <a:rPr lang="cs-CZ" sz="2400" b="1" spc="175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PS PRO ROVNÉ PŘÍLEŽITOSTI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124276" y="7030240"/>
            <a:ext cx="5114849" cy="634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Josefin Sans Regular" panose="020B0604020202020204" charset="-18"/>
                <a:cs typeface="Arial"/>
              </a:rPr>
              <a:t>Zapojení pozice lokálního koordinátora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Josefin Sans Regular" panose="020B0604020202020204" charset="-18"/>
                <a:cs typeface="Arial"/>
              </a:rPr>
              <a:t>Hodnocení žáků v době pandemie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Josefin Sans Regular" panose="020B0604020202020204" charset="-18"/>
                <a:cs typeface="Arial"/>
              </a:rPr>
              <a:t>Připojení vs. napojení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Josefin Sans Regular" panose="020B0604020202020204" charset="-18"/>
                <a:cs typeface="Arial"/>
              </a:rPr>
              <a:t>Duševní hygiena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endParaRPr lang="cs-CZ" sz="2400" dirty="0" smtClean="0">
              <a:latin typeface="Josefin Sans Regular" panose="020B0604020202020204" charset="-18"/>
              <a:cs typeface="Arial"/>
            </a:endParaRP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endParaRPr sz="2400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534969" y="4870876"/>
            <a:ext cx="1451127" cy="612604"/>
          </a:xfrm>
          <a:custGeom>
            <a:avLst/>
            <a:gdLst/>
            <a:ahLst/>
            <a:cxnLst/>
            <a:rect l="l" t="t" r="r" b="b"/>
            <a:pathLst>
              <a:path w="1451127" h="612604">
                <a:moveTo>
                  <a:pt x="1333358" y="295414"/>
                </a:moveTo>
                <a:lnTo>
                  <a:pt x="540344" y="295414"/>
                </a:lnTo>
                <a:lnTo>
                  <a:pt x="715354" y="0"/>
                </a:lnTo>
                <a:lnTo>
                  <a:pt x="920991" y="285978"/>
                </a:lnTo>
                <a:lnTo>
                  <a:pt x="1326171" y="285978"/>
                </a:lnTo>
                <a:lnTo>
                  <a:pt x="1333358" y="295414"/>
                </a:lnTo>
                <a:close/>
              </a:path>
              <a:path w="1451127" h="612604">
                <a:moveTo>
                  <a:pt x="1326171" y="285978"/>
                </a:moveTo>
                <a:lnTo>
                  <a:pt x="920991" y="285978"/>
                </a:lnTo>
                <a:lnTo>
                  <a:pt x="1114961" y="8710"/>
                </a:lnTo>
                <a:lnTo>
                  <a:pt x="1326171" y="285978"/>
                </a:lnTo>
                <a:close/>
              </a:path>
              <a:path w="1451127" h="612604">
                <a:moveTo>
                  <a:pt x="149487" y="612604"/>
                </a:moveTo>
                <a:lnTo>
                  <a:pt x="0" y="522600"/>
                </a:lnTo>
                <a:lnTo>
                  <a:pt x="301163" y="27581"/>
                </a:lnTo>
                <a:lnTo>
                  <a:pt x="540344" y="295414"/>
                </a:lnTo>
                <a:lnTo>
                  <a:pt x="1333358" y="295414"/>
                </a:lnTo>
                <a:lnTo>
                  <a:pt x="1340546" y="304850"/>
                </a:lnTo>
                <a:lnTo>
                  <a:pt x="1120795" y="304850"/>
                </a:lnTo>
                <a:lnTo>
                  <a:pt x="1111167" y="318641"/>
                </a:lnTo>
                <a:lnTo>
                  <a:pt x="729938" y="318641"/>
                </a:lnTo>
                <a:lnTo>
                  <a:pt x="729074" y="320092"/>
                </a:lnTo>
                <a:lnTo>
                  <a:pt x="328144" y="320092"/>
                </a:lnTo>
                <a:lnTo>
                  <a:pt x="149487" y="612604"/>
                </a:lnTo>
                <a:close/>
              </a:path>
              <a:path w="1451127" h="612604">
                <a:moveTo>
                  <a:pt x="1311848" y="555263"/>
                </a:moveTo>
                <a:lnTo>
                  <a:pt x="1120795" y="304850"/>
                </a:lnTo>
                <a:lnTo>
                  <a:pt x="1340546" y="304850"/>
                </a:lnTo>
                <a:lnTo>
                  <a:pt x="1451127" y="450017"/>
                </a:lnTo>
                <a:lnTo>
                  <a:pt x="1311848" y="555263"/>
                </a:lnTo>
                <a:close/>
              </a:path>
              <a:path w="1451127" h="612604">
                <a:moveTo>
                  <a:pt x="923179" y="587925"/>
                </a:moveTo>
                <a:lnTo>
                  <a:pt x="729938" y="318641"/>
                </a:lnTo>
                <a:lnTo>
                  <a:pt x="1111167" y="318641"/>
                </a:lnTo>
                <a:lnTo>
                  <a:pt x="923179" y="587925"/>
                </a:lnTo>
                <a:close/>
              </a:path>
              <a:path w="1451127" h="612604">
                <a:moveTo>
                  <a:pt x="568783" y="589377"/>
                </a:moveTo>
                <a:lnTo>
                  <a:pt x="328144" y="320092"/>
                </a:lnTo>
                <a:lnTo>
                  <a:pt x="729074" y="320092"/>
                </a:lnTo>
                <a:lnTo>
                  <a:pt x="568783" y="589377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070" y="4873676"/>
            <a:ext cx="1122983" cy="612604"/>
          </a:xfrm>
          <a:custGeom>
            <a:avLst/>
            <a:gdLst/>
            <a:ahLst/>
            <a:cxnLst/>
            <a:rect l="l" t="t" r="r" b="b"/>
            <a:pathLst>
              <a:path w="1122983" h="612604">
                <a:moveTo>
                  <a:pt x="117768" y="317189"/>
                </a:moveTo>
                <a:lnTo>
                  <a:pt x="910782" y="317189"/>
                </a:lnTo>
                <a:lnTo>
                  <a:pt x="735772" y="612604"/>
                </a:lnTo>
                <a:lnTo>
                  <a:pt x="530135" y="326625"/>
                </a:lnTo>
                <a:lnTo>
                  <a:pt x="124956" y="326625"/>
                </a:lnTo>
                <a:lnTo>
                  <a:pt x="117768" y="317189"/>
                </a:lnTo>
                <a:close/>
              </a:path>
              <a:path w="1122983" h="612604">
                <a:moveTo>
                  <a:pt x="124956" y="326625"/>
                </a:moveTo>
                <a:lnTo>
                  <a:pt x="530135" y="326625"/>
                </a:lnTo>
                <a:lnTo>
                  <a:pt x="336165" y="603894"/>
                </a:lnTo>
                <a:lnTo>
                  <a:pt x="124956" y="326625"/>
                </a:lnTo>
                <a:close/>
              </a:path>
              <a:path w="1122983" h="612604">
                <a:moveTo>
                  <a:pt x="1301639" y="0"/>
                </a:moveTo>
                <a:lnTo>
                  <a:pt x="1451127" y="90003"/>
                </a:lnTo>
                <a:lnTo>
                  <a:pt x="1149963" y="585022"/>
                </a:lnTo>
                <a:lnTo>
                  <a:pt x="910782" y="317189"/>
                </a:lnTo>
                <a:lnTo>
                  <a:pt x="117768" y="317189"/>
                </a:lnTo>
                <a:lnTo>
                  <a:pt x="110580" y="307753"/>
                </a:lnTo>
                <a:lnTo>
                  <a:pt x="330332" y="307753"/>
                </a:lnTo>
                <a:lnTo>
                  <a:pt x="339959" y="293962"/>
                </a:lnTo>
                <a:lnTo>
                  <a:pt x="721188" y="293962"/>
                </a:lnTo>
                <a:lnTo>
                  <a:pt x="722052" y="292511"/>
                </a:lnTo>
                <a:lnTo>
                  <a:pt x="1122983" y="292511"/>
                </a:lnTo>
                <a:lnTo>
                  <a:pt x="1301639" y="0"/>
                </a:lnTo>
                <a:close/>
              </a:path>
              <a:path w="1122983" h="612604">
                <a:moveTo>
                  <a:pt x="139279" y="57340"/>
                </a:moveTo>
                <a:lnTo>
                  <a:pt x="330332" y="307753"/>
                </a:lnTo>
                <a:lnTo>
                  <a:pt x="110580" y="307753"/>
                </a:lnTo>
                <a:lnTo>
                  <a:pt x="0" y="162586"/>
                </a:lnTo>
                <a:lnTo>
                  <a:pt x="139279" y="57340"/>
                </a:lnTo>
                <a:close/>
              </a:path>
              <a:path w="1122983" h="612604">
                <a:moveTo>
                  <a:pt x="527947" y="24678"/>
                </a:moveTo>
                <a:lnTo>
                  <a:pt x="721188" y="293962"/>
                </a:lnTo>
                <a:lnTo>
                  <a:pt x="339959" y="293962"/>
                </a:lnTo>
                <a:lnTo>
                  <a:pt x="527947" y="24678"/>
                </a:lnTo>
                <a:close/>
              </a:path>
              <a:path w="1122983" h="612604">
                <a:moveTo>
                  <a:pt x="882343" y="23226"/>
                </a:moveTo>
                <a:lnTo>
                  <a:pt x="1122983" y="292511"/>
                </a:lnTo>
                <a:lnTo>
                  <a:pt x="722052" y="292511"/>
                </a:lnTo>
                <a:lnTo>
                  <a:pt x="882343" y="23226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TextovéPole 33"/>
          <p:cNvSpPr txBox="1"/>
          <p:nvPr/>
        </p:nvSpPr>
        <p:spPr>
          <a:xfrm>
            <a:off x="12081928" y="1210733"/>
            <a:ext cx="4972477" cy="528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12700" algn="ctr">
              <a:lnSpc>
                <a:spcPct val="117600"/>
              </a:lnSpc>
            </a:pPr>
            <a:r>
              <a:rPr lang="cs-CZ" sz="2400" b="1" spc="165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PS PRO </a:t>
            </a:r>
            <a:r>
              <a:rPr lang="cs-CZ" sz="2400" b="1" spc="16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MATEM. </a:t>
            </a:r>
            <a:r>
              <a:rPr lang="cs-CZ" sz="2400" b="1" spc="165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GRAM.</a:t>
            </a:r>
            <a:endParaRPr lang="cs-CZ"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40" name="object 22"/>
          <p:cNvSpPr txBox="1"/>
          <p:nvPr/>
        </p:nvSpPr>
        <p:spPr>
          <a:xfrm>
            <a:off x="1226097" y="1836691"/>
            <a:ext cx="4717669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Seminář na téma </a:t>
            </a:r>
            <a:r>
              <a:rPr lang="cs-CZ" sz="2400" spc="-114" dirty="0" err="1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fundrising</a:t>
            </a:r>
            <a:endParaRPr lang="cs-CZ" sz="2400" spc="-114" dirty="0" smtClean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Konkretizace potřeb škol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Spoluúčast </a:t>
            </a:r>
            <a:r>
              <a:rPr lang="cs-CZ" sz="2400" spc="-185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MČ na investičních akcích škol při využití výzev</a:t>
            </a:r>
          </a:p>
          <a:p>
            <a:pPr marL="12700" marR="12700" indent="0" algn="ctr">
              <a:lnSpc>
                <a:spcPct val="117600"/>
              </a:lnSpc>
            </a:pPr>
            <a:r>
              <a:rPr sz="1700" spc="-185" dirty="0" smtClean="0">
                <a:solidFill>
                  <a:srgbClr val="FAF1EF"/>
                </a:solidFill>
                <a:latin typeface="Arial"/>
                <a:cs typeface="Arial"/>
              </a:rPr>
              <a:t>.</a:t>
            </a:r>
            <a:endParaRPr sz="1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896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511615"/>
            <a:ext cx="18287998" cy="5803588"/>
          </a:xfrm>
          <a:custGeom>
            <a:avLst/>
            <a:gdLst/>
            <a:ahLst/>
            <a:cxnLst/>
            <a:rect l="l" t="t" r="r" b="b"/>
            <a:pathLst>
              <a:path w="18287998" h="5803588">
                <a:moveTo>
                  <a:pt x="0" y="0"/>
                </a:moveTo>
                <a:lnTo>
                  <a:pt x="18287998" y="0"/>
                </a:lnTo>
                <a:lnTo>
                  <a:pt x="18287998" y="5803588"/>
                </a:lnTo>
                <a:lnTo>
                  <a:pt x="0" y="5803588"/>
                </a:lnTo>
                <a:lnTo>
                  <a:pt x="0" y="0"/>
                </a:lnTo>
                <a:close/>
              </a:path>
            </a:pathLst>
          </a:custGeom>
          <a:solidFill>
            <a:srgbClr val="2D16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92257" y="1256329"/>
            <a:ext cx="16764000" cy="1143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>
              <a:lnSpc>
                <a:spcPct val="100000"/>
              </a:lnSpc>
            </a:pPr>
            <a:r>
              <a:rPr lang="cs-CZ" sz="5400" b="1" spc="505" dirty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ČERPÁNÍ ROZPOČTU PROJEKTU </a:t>
            </a:r>
            <a:r>
              <a:rPr lang="cs-CZ" sz="5400" b="1" spc="505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MAP II /ZMĚNY PROJEKTU - </a:t>
            </a:r>
            <a:r>
              <a:rPr lang="cs-CZ" sz="5400" b="1" spc="505" dirty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INDIKÁTORY APOD. 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9270" y="5741206"/>
            <a:ext cx="8417131" cy="45076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36 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měsíců realizace = 9 989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693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Kč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Osobní náklady = 60 %/nepřímé náklady = 40 %</a:t>
            </a:r>
            <a:endParaRPr lang="cs-CZ" sz="2800" spc="-180" dirty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15 měsíců realizace = 3 657 861,99 Kč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Průběžný finanční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milník 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1. a 2.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etapa = 1 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528 851,94 Kč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Hraniční finanční milník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1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. až 4.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 etapa = 3 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578 914,74 Kč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Průběžný finanční milník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5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. a 6.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etapa = 3 </a:t>
            </a:r>
            <a:r>
              <a:rPr lang="cs-CZ" sz="2800" spc="-1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219 868,08 Kč</a:t>
            </a:r>
          </a:p>
        </p:txBody>
      </p:sp>
      <p:sp>
        <p:nvSpPr>
          <p:cNvPr id="7" name="object 7"/>
          <p:cNvSpPr/>
          <p:nvPr/>
        </p:nvSpPr>
        <p:spPr>
          <a:xfrm>
            <a:off x="1066800" y="3911431"/>
            <a:ext cx="7162800" cy="914399"/>
          </a:xfrm>
          <a:custGeom>
            <a:avLst/>
            <a:gdLst/>
            <a:ahLst/>
            <a:cxnLst/>
            <a:rect l="l" t="t" r="r" b="b"/>
            <a:pathLst>
              <a:path w="4810124" h="914399">
                <a:moveTo>
                  <a:pt x="0" y="0"/>
                </a:moveTo>
                <a:lnTo>
                  <a:pt x="4810124" y="0"/>
                </a:lnTo>
                <a:lnTo>
                  <a:pt x="4810124" y="914399"/>
                </a:lnTo>
                <a:lnTo>
                  <a:pt x="0" y="914399"/>
                </a:lnTo>
                <a:lnTo>
                  <a:pt x="0" y="0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53034" y="4161916"/>
            <a:ext cx="4810124" cy="441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2400" b="1" spc="75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ROZPOČET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06518" y="5132112"/>
            <a:ext cx="8976682" cy="2962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Převod </a:t>
            </a:r>
            <a:r>
              <a:rPr lang="cs-CZ" sz="2800" spc="-180" dirty="0" err="1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odb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. garanta evaluace a monitoringu z PS na DPČ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Změna sídla příjemce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Převod uspořených prostředků na pozice lektorů a mentorů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Změna výše plnění finančních milníků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Zapojení nových škol</a:t>
            </a:r>
          </a:p>
          <a:p>
            <a:pPr marL="469900" marR="12700" indent="-457200">
              <a:lnSpc>
                <a:spcPct val="114599"/>
              </a:lnSpc>
              <a:buFont typeface="Arial" panose="020B0604020202020204" pitchFamily="34" charset="0"/>
              <a:buChar char="•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Navýšení počtu indikátorů: </a:t>
            </a:r>
          </a:p>
          <a:p>
            <a:pPr marL="469900" marR="12700" indent="-457200">
              <a:lnSpc>
                <a:spcPct val="114599"/>
              </a:lnSpc>
              <a:buFont typeface="Wingdings" panose="05000000000000000000" pitchFamily="2" charset="2"/>
              <a:buChar char="ü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organizace ovlivněné intervencí projektu 19        21 </a:t>
            </a: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(IZO 25)</a:t>
            </a:r>
            <a:endParaRPr lang="cs-CZ" sz="2800" spc="-180" dirty="0" smtClean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  <a:p>
            <a:pPr marL="469900" marR="12700" indent="-457200">
              <a:lnSpc>
                <a:spcPct val="114599"/>
              </a:lnSpc>
              <a:buFont typeface="Wingdings" panose="05000000000000000000" pitchFamily="2" charset="2"/>
              <a:buChar char="ü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jednorázové akce 20        40</a:t>
            </a:r>
          </a:p>
          <a:p>
            <a:pPr marL="469900" marR="12700" indent="-457200">
              <a:lnSpc>
                <a:spcPct val="114599"/>
              </a:lnSpc>
              <a:buFont typeface="Wingdings" panose="05000000000000000000" pitchFamily="2" charset="2"/>
              <a:buChar char="ü"/>
            </a:pPr>
            <a:r>
              <a:rPr lang="cs-CZ" sz="2800" spc="-1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odborné platformy 6        9</a:t>
            </a:r>
          </a:p>
        </p:txBody>
      </p:sp>
      <p:sp>
        <p:nvSpPr>
          <p:cNvPr id="10" name="object 10"/>
          <p:cNvSpPr/>
          <p:nvPr/>
        </p:nvSpPr>
        <p:spPr>
          <a:xfrm>
            <a:off x="10229869" y="3854395"/>
            <a:ext cx="7162800" cy="914399"/>
          </a:xfrm>
          <a:custGeom>
            <a:avLst/>
            <a:gdLst/>
            <a:ahLst/>
            <a:cxnLst/>
            <a:rect l="l" t="t" r="r" b="b"/>
            <a:pathLst>
              <a:path w="4810124" h="914399">
                <a:moveTo>
                  <a:pt x="0" y="0"/>
                </a:moveTo>
                <a:lnTo>
                  <a:pt x="4810124" y="0"/>
                </a:lnTo>
                <a:lnTo>
                  <a:pt x="4810124" y="914399"/>
                </a:lnTo>
                <a:lnTo>
                  <a:pt x="0" y="914399"/>
                </a:lnTo>
                <a:lnTo>
                  <a:pt x="0" y="0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979671" y="4148297"/>
            <a:ext cx="3947160" cy="441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tabLst>
                <a:tab pos="1688464" algn="l"/>
              </a:tabLst>
            </a:pPr>
            <a:r>
              <a:rPr lang="cs-CZ" sz="2400" b="1" spc="-18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ZMĚNY PROJEKTU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457583" y="0"/>
            <a:ext cx="1830417" cy="2236168"/>
          </a:xfrm>
          <a:custGeom>
            <a:avLst/>
            <a:gdLst/>
            <a:ahLst/>
            <a:cxnLst/>
            <a:rect l="l" t="t" r="r" b="b"/>
            <a:pathLst>
              <a:path w="1830417" h="2236168">
                <a:moveTo>
                  <a:pt x="133053" y="82041"/>
                </a:moveTo>
                <a:lnTo>
                  <a:pt x="154129" y="36140"/>
                </a:lnTo>
                <a:lnTo>
                  <a:pt x="172257" y="0"/>
                </a:lnTo>
                <a:lnTo>
                  <a:pt x="215775" y="0"/>
                </a:lnTo>
                <a:lnTo>
                  <a:pt x="133053" y="82041"/>
                </a:lnTo>
              </a:path>
              <a:path w="1830417" h="2236168">
                <a:moveTo>
                  <a:pt x="38328" y="360520"/>
                </a:moveTo>
                <a:lnTo>
                  <a:pt x="47640" y="323288"/>
                </a:lnTo>
                <a:lnTo>
                  <a:pt x="61505" y="274706"/>
                </a:lnTo>
                <a:lnTo>
                  <a:pt x="311522" y="0"/>
                </a:lnTo>
                <a:lnTo>
                  <a:pt x="400047" y="0"/>
                </a:lnTo>
                <a:lnTo>
                  <a:pt x="38328" y="360520"/>
                </a:lnTo>
              </a:path>
              <a:path w="1830417" h="2236168">
                <a:moveTo>
                  <a:pt x="5756" y="575930"/>
                </a:moveTo>
                <a:lnTo>
                  <a:pt x="10934" y="525537"/>
                </a:lnTo>
                <a:lnTo>
                  <a:pt x="18112" y="475101"/>
                </a:lnTo>
                <a:lnTo>
                  <a:pt x="493923" y="0"/>
                </a:lnTo>
                <a:lnTo>
                  <a:pt x="582550" y="0"/>
                </a:lnTo>
                <a:lnTo>
                  <a:pt x="5756" y="575930"/>
                </a:lnTo>
              </a:path>
              <a:path w="1830417" h="2236168">
                <a:moveTo>
                  <a:pt x="1317" y="763201"/>
                </a:moveTo>
                <a:lnTo>
                  <a:pt x="245" y="725088"/>
                </a:lnTo>
                <a:lnTo>
                  <a:pt x="0" y="674336"/>
                </a:lnTo>
                <a:lnTo>
                  <a:pt x="674336" y="0"/>
                </a:lnTo>
                <a:lnTo>
                  <a:pt x="764701" y="0"/>
                </a:lnTo>
                <a:lnTo>
                  <a:pt x="1317" y="763201"/>
                </a:lnTo>
              </a:path>
              <a:path w="1830417" h="2236168">
                <a:moveTo>
                  <a:pt x="15935" y="925609"/>
                </a:moveTo>
                <a:lnTo>
                  <a:pt x="11022" y="887689"/>
                </a:lnTo>
                <a:lnTo>
                  <a:pt x="6966" y="849885"/>
                </a:lnTo>
                <a:lnTo>
                  <a:pt x="859720" y="0"/>
                </a:lnTo>
                <a:lnTo>
                  <a:pt x="944682" y="0"/>
                </a:lnTo>
                <a:lnTo>
                  <a:pt x="15935" y="925609"/>
                </a:lnTo>
              </a:path>
              <a:path w="1830417" h="2236168">
                <a:moveTo>
                  <a:pt x="43280" y="1069127"/>
                </a:moveTo>
                <a:lnTo>
                  <a:pt x="32062" y="1019838"/>
                </a:lnTo>
                <a:lnTo>
                  <a:pt x="29258" y="1007322"/>
                </a:lnTo>
                <a:lnTo>
                  <a:pt x="1044838" y="0"/>
                </a:lnTo>
                <a:lnTo>
                  <a:pt x="1120945" y="0"/>
                </a:lnTo>
                <a:lnTo>
                  <a:pt x="43280" y="1069127"/>
                </a:lnTo>
              </a:path>
              <a:path w="1830417" h="2236168">
                <a:moveTo>
                  <a:pt x="89167" y="1220490"/>
                </a:moveTo>
                <a:lnTo>
                  <a:pt x="76831" y="1184250"/>
                </a:lnTo>
                <a:lnTo>
                  <a:pt x="69298" y="1160016"/>
                </a:lnTo>
                <a:lnTo>
                  <a:pt x="1223130" y="0"/>
                </a:lnTo>
                <a:lnTo>
                  <a:pt x="1303020" y="0"/>
                </a:lnTo>
                <a:lnTo>
                  <a:pt x="89167" y="1220490"/>
                </a:lnTo>
              </a:path>
              <a:path w="1830417" h="2236168">
                <a:moveTo>
                  <a:pt x="139933" y="1343999"/>
                </a:moveTo>
                <a:lnTo>
                  <a:pt x="124032" y="1309183"/>
                </a:lnTo>
                <a:lnTo>
                  <a:pt x="114246" y="1285972"/>
                </a:lnTo>
                <a:lnTo>
                  <a:pt x="1404450" y="0"/>
                </a:lnTo>
                <a:lnTo>
                  <a:pt x="1488476" y="0"/>
                </a:lnTo>
                <a:lnTo>
                  <a:pt x="139933" y="1343999"/>
                </a:lnTo>
              </a:path>
              <a:path w="1830417" h="2236168">
                <a:moveTo>
                  <a:pt x="200409" y="1467060"/>
                </a:moveTo>
                <a:lnTo>
                  <a:pt x="181644" y="1433643"/>
                </a:lnTo>
                <a:lnTo>
                  <a:pt x="169976" y="1411365"/>
                </a:lnTo>
                <a:lnTo>
                  <a:pt x="1584245" y="0"/>
                </a:lnTo>
                <a:lnTo>
                  <a:pt x="1670587" y="0"/>
                </a:lnTo>
                <a:lnTo>
                  <a:pt x="200409" y="1467060"/>
                </a:lnTo>
              </a:path>
              <a:path w="1830417" h="2236168">
                <a:moveTo>
                  <a:pt x="272037" y="1578446"/>
                </a:moveTo>
                <a:lnTo>
                  <a:pt x="250408" y="1546745"/>
                </a:lnTo>
                <a:lnTo>
                  <a:pt x="236852" y="1525611"/>
                </a:lnTo>
                <a:lnTo>
                  <a:pt x="1764219" y="0"/>
                </a:lnTo>
                <a:lnTo>
                  <a:pt x="1830417" y="0"/>
                </a:lnTo>
                <a:lnTo>
                  <a:pt x="1830417" y="21926"/>
                </a:lnTo>
                <a:lnTo>
                  <a:pt x="272037" y="1578446"/>
                </a:lnTo>
              </a:path>
              <a:path w="1830417" h="2236168">
                <a:moveTo>
                  <a:pt x="351903" y="1682342"/>
                </a:moveTo>
                <a:lnTo>
                  <a:pt x="327487" y="1652671"/>
                </a:lnTo>
                <a:lnTo>
                  <a:pt x="312087" y="1632891"/>
                </a:lnTo>
                <a:lnTo>
                  <a:pt x="1830417" y="115438"/>
                </a:lnTo>
                <a:lnTo>
                  <a:pt x="1830417" y="204718"/>
                </a:lnTo>
                <a:lnTo>
                  <a:pt x="351903" y="1682342"/>
                </a:lnTo>
              </a:path>
              <a:path w="1830417" h="2236168">
                <a:moveTo>
                  <a:pt x="438482" y="1776005"/>
                </a:moveTo>
                <a:lnTo>
                  <a:pt x="420340" y="1757771"/>
                </a:lnTo>
                <a:lnTo>
                  <a:pt x="411437" y="1748653"/>
                </a:lnTo>
                <a:lnTo>
                  <a:pt x="402731" y="1739536"/>
                </a:lnTo>
                <a:lnTo>
                  <a:pt x="394289" y="1730419"/>
                </a:lnTo>
                <a:lnTo>
                  <a:pt x="1830417" y="294810"/>
                </a:lnTo>
                <a:lnTo>
                  <a:pt x="1830417" y="384574"/>
                </a:lnTo>
                <a:lnTo>
                  <a:pt x="438482" y="1776005"/>
                </a:lnTo>
              </a:path>
              <a:path w="1830417" h="2236168">
                <a:moveTo>
                  <a:pt x="530393" y="1865170"/>
                </a:moveTo>
                <a:lnTo>
                  <a:pt x="502157" y="1840021"/>
                </a:lnTo>
                <a:lnTo>
                  <a:pt x="492708" y="1831329"/>
                </a:lnTo>
                <a:lnTo>
                  <a:pt x="483457" y="1822373"/>
                </a:lnTo>
                <a:lnTo>
                  <a:pt x="1830417" y="475954"/>
                </a:lnTo>
                <a:lnTo>
                  <a:pt x="1830417" y="565645"/>
                </a:lnTo>
                <a:lnTo>
                  <a:pt x="530393" y="1865170"/>
                </a:lnTo>
              </a:path>
              <a:path w="1830417" h="2236168">
                <a:moveTo>
                  <a:pt x="631643" y="1944311"/>
                </a:moveTo>
                <a:lnTo>
                  <a:pt x="601167" y="1921830"/>
                </a:lnTo>
                <a:lnTo>
                  <a:pt x="590978" y="1914028"/>
                </a:lnTo>
                <a:lnTo>
                  <a:pt x="580984" y="1905968"/>
                </a:lnTo>
                <a:lnTo>
                  <a:pt x="1830417" y="658295"/>
                </a:lnTo>
                <a:lnTo>
                  <a:pt x="1830417" y="747194"/>
                </a:lnTo>
                <a:lnTo>
                  <a:pt x="631643" y="1944311"/>
                </a:lnTo>
              </a:path>
              <a:path w="1830417" h="2236168">
                <a:moveTo>
                  <a:pt x="739237" y="2016299"/>
                </a:moveTo>
                <a:lnTo>
                  <a:pt x="706559" y="1996592"/>
                </a:lnTo>
                <a:lnTo>
                  <a:pt x="685478" y="1982597"/>
                </a:lnTo>
                <a:lnTo>
                  <a:pt x="1830417" y="839335"/>
                </a:lnTo>
                <a:lnTo>
                  <a:pt x="1830417" y="926730"/>
                </a:lnTo>
                <a:lnTo>
                  <a:pt x="739237" y="2016299"/>
                </a:lnTo>
              </a:path>
              <a:path w="1830417" h="2236168">
                <a:moveTo>
                  <a:pt x="856111" y="2079867"/>
                </a:moveTo>
                <a:lnTo>
                  <a:pt x="821886" y="2062966"/>
                </a:lnTo>
                <a:lnTo>
                  <a:pt x="799724" y="2050866"/>
                </a:lnTo>
                <a:lnTo>
                  <a:pt x="1830417" y="1022750"/>
                </a:lnTo>
                <a:lnTo>
                  <a:pt x="1830417" y="1108023"/>
                </a:lnTo>
                <a:lnTo>
                  <a:pt x="856111" y="2079867"/>
                </a:lnTo>
              </a:path>
              <a:path w="1830417" h="2236168">
                <a:moveTo>
                  <a:pt x="979717" y="2135134"/>
                </a:moveTo>
                <a:lnTo>
                  <a:pt x="956186" y="2125821"/>
                </a:lnTo>
                <a:lnTo>
                  <a:pt x="944327" y="2121001"/>
                </a:lnTo>
                <a:lnTo>
                  <a:pt x="932543" y="2116003"/>
                </a:lnTo>
                <a:lnTo>
                  <a:pt x="920937" y="2110776"/>
                </a:lnTo>
                <a:lnTo>
                  <a:pt x="1830417" y="1204784"/>
                </a:lnTo>
                <a:lnTo>
                  <a:pt x="1830417" y="1287627"/>
                </a:lnTo>
                <a:lnTo>
                  <a:pt x="979717" y="2135134"/>
                </a:lnTo>
              </a:path>
              <a:path w="1830417" h="2236168">
                <a:moveTo>
                  <a:pt x="1114003" y="2177786"/>
                </a:moveTo>
                <a:lnTo>
                  <a:pt x="1053296" y="2159539"/>
                </a:lnTo>
                <a:lnTo>
                  <a:pt x="1830417" y="1387090"/>
                </a:lnTo>
                <a:lnTo>
                  <a:pt x="1830417" y="1465776"/>
                </a:lnTo>
                <a:lnTo>
                  <a:pt x="1114003" y="2177786"/>
                </a:lnTo>
              </a:path>
              <a:path w="1830417" h="2236168">
                <a:moveTo>
                  <a:pt x="1268680" y="2213781"/>
                </a:moveTo>
                <a:lnTo>
                  <a:pt x="1256236" y="2211589"/>
                </a:lnTo>
                <a:lnTo>
                  <a:pt x="1243792" y="2209208"/>
                </a:lnTo>
                <a:lnTo>
                  <a:pt x="1231347" y="2206676"/>
                </a:lnTo>
                <a:lnTo>
                  <a:pt x="1194014" y="2198550"/>
                </a:lnTo>
                <a:lnTo>
                  <a:pt x="1830417" y="1562875"/>
                </a:lnTo>
                <a:lnTo>
                  <a:pt x="1830417" y="1652699"/>
                </a:lnTo>
                <a:lnTo>
                  <a:pt x="1268680" y="2213781"/>
                </a:lnTo>
              </a:path>
              <a:path w="1830417" h="2236168">
                <a:moveTo>
                  <a:pt x="1425995" y="2231571"/>
                </a:moveTo>
                <a:lnTo>
                  <a:pt x="1413339" y="2230746"/>
                </a:lnTo>
                <a:lnTo>
                  <a:pt x="1388026" y="2228688"/>
                </a:lnTo>
                <a:lnTo>
                  <a:pt x="1350058" y="2225022"/>
                </a:lnTo>
                <a:lnTo>
                  <a:pt x="1830417" y="1747438"/>
                </a:lnTo>
                <a:lnTo>
                  <a:pt x="1830417" y="1829500"/>
                </a:lnTo>
                <a:lnTo>
                  <a:pt x="1425995" y="2231571"/>
                </a:lnTo>
              </a:path>
              <a:path w="1830417" h="2236168">
                <a:moveTo>
                  <a:pt x="1521427" y="2236168"/>
                </a:moveTo>
                <a:lnTo>
                  <a:pt x="1830417" y="1927179"/>
                </a:lnTo>
                <a:lnTo>
                  <a:pt x="1830417" y="2014310"/>
                </a:lnTo>
                <a:lnTo>
                  <a:pt x="1610345" y="2233764"/>
                </a:lnTo>
                <a:lnTo>
                  <a:pt x="1597726" y="2234654"/>
                </a:lnTo>
                <a:lnTo>
                  <a:pt x="1585008" y="2235292"/>
                </a:lnTo>
                <a:lnTo>
                  <a:pt x="1572235" y="2235720"/>
                </a:lnTo>
                <a:lnTo>
                  <a:pt x="1546690" y="2236112"/>
                </a:lnTo>
                <a:lnTo>
                  <a:pt x="1521427" y="2236168"/>
                </a:lnTo>
              </a:path>
              <a:path w="1830417" h="2236168">
                <a:moveTo>
                  <a:pt x="1713696" y="2225022"/>
                </a:moveTo>
                <a:lnTo>
                  <a:pt x="1830417" y="2108839"/>
                </a:lnTo>
                <a:lnTo>
                  <a:pt x="1830417" y="2193530"/>
                </a:lnTo>
                <a:lnTo>
                  <a:pt x="1814246" y="2209628"/>
                </a:lnTo>
                <a:lnTo>
                  <a:pt x="1801912" y="2211953"/>
                </a:lnTo>
                <a:lnTo>
                  <a:pt x="1789483" y="2214163"/>
                </a:lnTo>
                <a:lnTo>
                  <a:pt x="1764399" y="2218240"/>
                </a:lnTo>
                <a:lnTo>
                  <a:pt x="1739101" y="2221860"/>
                </a:lnTo>
                <a:lnTo>
                  <a:pt x="1713696" y="2225022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9390006"/>
            <a:ext cx="1810028" cy="858893"/>
          </a:xfrm>
          <a:custGeom>
            <a:avLst/>
            <a:gdLst/>
            <a:ahLst/>
            <a:cxnLst/>
            <a:rect l="l" t="t" r="r" b="b"/>
            <a:pathLst>
              <a:path w="1810028" h="858893">
                <a:moveTo>
                  <a:pt x="1638406" y="430504"/>
                </a:moveTo>
                <a:lnTo>
                  <a:pt x="482755" y="430504"/>
                </a:lnTo>
                <a:lnTo>
                  <a:pt x="737795" y="0"/>
                </a:lnTo>
                <a:lnTo>
                  <a:pt x="1037468" y="416753"/>
                </a:lnTo>
                <a:lnTo>
                  <a:pt x="1627931" y="416753"/>
                </a:lnTo>
                <a:lnTo>
                  <a:pt x="1638406" y="430504"/>
                </a:lnTo>
                <a:close/>
              </a:path>
              <a:path w="1810028" h="858893">
                <a:moveTo>
                  <a:pt x="1627931" y="416753"/>
                </a:moveTo>
                <a:lnTo>
                  <a:pt x="1037468" y="416753"/>
                </a:lnTo>
                <a:lnTo>
                  <a:pt x="1320138" y="12693"/>
                </a:lnTo>
                <a:lnTo>
                  <a:pt x="1627931" y="416753"/>
                </a:lnTo>
                <a:close/>
              </a:path>
              <a:path w="1810028" h="858893">
                <a:moveTo>
                  <a:pt x="0" y="750566"/>
                </a:moveTo>
                <a:lnTo>
                  <a:pt x="0" y="260777"/>
                </a:lnTo>
                <a:lnTo>
                  <a:pt x="134199" y="40194"/>
                </a:lnTo>
                <a:lnTo>
                  <a:pt x="482755" y="430504"/>
                </a:lnTo>
                <a:lnTo>
                  <a:pt x="1638406" y="430504"/>
                </a:lnTo>
                <a:lnTo>
                  <a:pt x="1648880" y="444255"/>
                </a:lnTo>
                <a:lnTo>
                  <a:pt x="1328639" y="444255"/>
                </a:lnTo>
                <a:lnTo>
                  <a:pt x="1314609" y="464352"/>
                </a:lnTo>
                <a:lnTo>
                  <a:pt x="759049" y="464352"/>
                </a:lnTo>
                <a:lnTo>
                  <a:pt x="757789" y="466467"/>
                </a:lnTo>
                <a:lnTo>
                  <a:pt x="173518" y="466467"/>
                </a:lnTo>
                <a:lnTo>
                  <a:pt x="0" y="750566"/>
                </a:lnTo>
                <a:close/>
              </a:path>
              <a:path w="1810028" h="858893">
                <a:moveTo>
                  <a:pt x="1607059" y="809178"/>
                </a:moveTo>
                <a:lnTo>
                  <a:pt x="1328639" y="444255"/>
                </a:lnTo>
                <a:lnTo>
                  <a:pt x="1648880" y="444255"/>
                </a:lnTo>
                <a:lnTo>
                  <a:pt x="1810028" y="655805"/>
                </a:lnTo>
                <a:lnTo>
                  <a:pt x="1607059" y="809178"/>
                </a:lnTo>
                <a:close/>
              </a:path>
              <a:path w="1810028" h="858893">
                <a:moveTo>
                  <a:pt x="1040656" y="856777"/>
                </a:moveTo>
                <a:lnTo>
                  <a:pt x="759049" y="464352"/>
                </a:lnTo>
                <a:lnTo>
                  <a:pt x="1314609" y="464352"/>
                </a:lnTo>
                <a:lnTo>
                  <a:pt x="1040656" y="856777"/>
                </a:lnTo>
                <a:close/>
              </a:path>
              <a:path w="1810028" h="858893">
                <a:moveTo>
                  <a:pt x="524199" y="858893"/>
                </a:moveTo>
                <a:lnTo>
                  <a:pt x="173518" y="466467"/>
                </a:lnTo>
                <a:lnTo>
                  <a:pt x="757789" y="466467"/>
                </a:lnTo>
                <a:lnTo>
                  <a:pt x="524199" y="858893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2420600" y="9258300"/>
            <a:ext cx="531783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15395048" y="8343900"/>
            <a:ext cx="531783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12420600" y="8801100"/>
            <a:ext cx="531783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991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97109" y="0"/>
            <a:ext cx="1790890" cy="1738891"/>
          </a:xfrm>
          <a:custGeom>
            <a:avLst/>
            <a:gdLst/>
            <a:ahLst/>
            <a:cxnLst/>
            <a:rect l="l" t="t" r="r" b="b"/>
            <a:pathLst>
              <a:path w="1790890" h="1738891">
                <a:moveTo>
                  <a:pt x="5756" y="78653"/>
                </a:moveTo>
                <a:lnTo>
                  <a:pt x="10934" y="28261"/>
                </a:lnTo>
                <a:lnTo>
                  <a:pt x="14739" y="0"/>
                </a:lnTo>
                <a:lnTo>
                  <a:pt x="84528" y="0"/>
                </a:lnTo>
                <a:lnTo>
                  <a:pt x="5756" y="78653"/>
                </a:lnTo>
              </a:path>
              <a:path w="1790890" h="1738891">
                <a:moveTo>
                  <a:pt x="1317" y="265924"/>
                </a:moveTo>
                <a:lnTo>
                  <a:pt x="245" y="227811"/>
                </a:lnTo>
                <a:lnTo>
                  <a:pt x="0" y="177059"/>
                </a:lnTo>
                <a:lnTo>
                  <a:pt x="177059" y="0"/>
                </a:lnTo>
                <a:lnTo>
                  <a:pt x="267305" y="0"/>
                </a:lnTo>
                <a:lnTo>
                  <a:pt x="1317" y="265924"/>
                </a:lnTo>
              </a:path>
              <a:path w="1790890" h="1738891">
                <a:moveTo>
                  <a:pt x="15935" y="428332"/>
                </a:moveTo>
                <a:lnTo>
                  <a:pt x="11022" y="390412"/>
                </a:lnTo>
                <a:lnTo>
                  <a:pt x="6966" y="352609"/>
                </a:lnTo>
                <a:lnTo>
                  <a:pt x="360765" y="0"/>
                </a:lnTo>
                <a:lnTo>
                  <a:pt x="445720" y="0"/>
                </a:lnTo>
                <a:lnTo>
                  <a:pt x="15935" y="428332"/>
                </a:lnTo>
              </a:path>
              <a:path w="1790890" h="1738891">
                <a:moveTo>
                  <a:pt x="43280" y="571851"/>
                </a:moveTo>
                <a:lnTo>
                  <a:pt x="32062" y="522562"/>
                </a:lnTo>
                <a:lnTo>
                  <a:pt x="29258" y="510046"/>
                </a:lnTo>
                <a:lnTo>
                  <a:pt x="543485" y="0"/>
                </a:lnTo>
                <a:lnTo>
                  <a:pt x="619697" y="0"/>
                </a:lnTo>
                <a:lnTo>
                  <a:pt x="43280" y="571851"/>
                </a:lnTo>
              </a:path>
              <a:path w="1790890" h="1738891">
                <a:moveTo>
                  <a:pt x="89167" y="723213"/>
                </a:moveTo>
                <a:lnTo>
                  <a:pt x="76831" y="686974"/>
                </a:lnTo>
                <a:lnTo>
                  <a:pt x="69298" y="662740"/>
                </a:lnTo>
                <a:lnTo>
                  <a:pt x="728505" y="0"/>
                </a:lnTo>
                <a:lnTo>
                  <a:pt x="808448" y="0"/>
                </a:lnTo>
                <a:lnTo>
                  <a:pt x="89167" y="723213"/>
                </a:lnTo>
              </a:path>
              <a:path w="1790890" h="1738891">
                <a:moveTo>
                  <a:pt x="139933" y="846723"/>
                </a:moveTo>
                <a:lnTo>
                  <a:pt x="124032" y="811906"/>
                </a:lnTo>
                <a:lnTo>
                  <a:pt x="114246" y="788696"/>
                </a:lnTo>
                <a:lnTo>
                  <a:pt x="905537" y="0"/>
                </a:lnTo>
                <a:lnTo>
                  <a:pt x="989518" y="0"/>
                </a:lnTo>
                <a:lnTo>
                  <a:pt x="139933" y="846723"/>
                </a:lnTo>
              </a:path>
              <a:path w="1790890" h="1738891">
                <a:moveTo>
                  <a:pt x="200409" y="969784"/>
                </a:moveTo>
                <a:lnTo>
                  <a:pt x="181644" y="936366"/>
                </a:lnTo>
                <a:lnTo>
                  <a:pt x="169976" y="914088"/>
                </a:lnTo>
                <a:lnTo>
                  <a:pt x="1085946" y="0"/>
                </a:lnTo>
                <a:lnTo>
                  <a:pt x="1172254" y="0"/>
                </a:lnTo>
                <a:lnTo>
                  <a:pt x="200409" y="969784"/>
                </a:lnTo>
              </a:path>
              <a:path w="1790890" h="1738891">
                <a:moveTo>
                  <a:pt x="272037" y="1081170"/>
                </a:moveTo>
                <a:lnTo>
                  <a:pt x="250408" y="1049469"/>
                </a:lnTo>
                <a:lnTo>
                  <a:pt x="236852" y="1028334"/>
                </a:lnTo>
                <a:lnTo>
                  <a:pt x="1266370" y="0"/>
                </a:lnTo>
                <a:lnTo>
                  <a:pt x="1354498" y="0"/>
                </a:lnTo>
                <a:lnTo>
                  <a:pt x="272037" y="1081170"/>
                </a:lnTo>
              </a:path>
              <a:path w="1790890" h="1738891">
                <a:moveTo>
                  <a:pt x="351903" y="1185065"/>
                </a:moveTo>
                <a:lnTo>
                  <a:pt x="327487" y="1155395"/>
                </a:lnTo>
                <a:lnTo>
                  <a:pt x="312087" y="1135615"/>
                </a:lnTo>
                <a:lnTo>
                  <a:pt x="1448358" y="0"/>
                </a:lnTo>
                <a:lnTo>
                  <a:pt x="1537682" y="0"/>
                </a:lnTo>
                <a:lnTo>
                  <a:pt x="351903" y="1185065"/>
                </a:lnTo>
              </a:path>
              <a:path w="1790890" h="1738891">
                <a:moveTo>
                  <a:pt x="438482" y="1278729"/>
                </a:moveTo>
                <a:lnTo>
                  <a:pt x="420340" y="1260494"/>
                </a:lnTo>
                <a:lnTo>
                  <a:pt x="411437" y="1251377"/>
                </a:lnTo>
                <a:lnTo>
                  <a:pt x="402731" y="1242259"/>
                </a:lnTo>
                <a:lnTo>
                  <a:pt x="394289" y="1233142"/>
                </a:lnTo>
                <a:lnTo>
                  <a:pt x="1627877" y="0"/>
                </a:lnTo>
                <a:lnTo>
                  <a:pt x="1717674" y="0"/>
                </a:lnTo>
                <a:lnTo>
                  <a:pt x="438482" y="1278729"/>
                </a:lnTo>
              </a:path>
              <a:path w="1790890" h="1738891">
                <a:moveTo>
                  <a:pt x="530393" y="1367893"/>
                </a:moveTo>
                <a:lnTo>
                  <a:pt x="502157" y="1342744"/>
                </a:lnTo>
                <a:lnTo>
                  <a:pt x="492708" y="1334052"/>
                </a:lnTo>
                <a:lnTo>
                  <a:pt x="483457" y="1325096"/>
                </a:lnTo>
                <a:lnTo>
                  <a:pt x="1790890" y="18188"/>
                </a:lnTo>
                <a:lnTo>
                  <a:pt x="1790890" y="107880"/>
                </a:lnTo>
                <a:lnTo>
                  <a:pt x="530393" y="1367893"/>
                </a:lnTo>
              </a:path>
              <a:path w="1790890" h="1738891">
                <a:moveTo>
                  <a:pt x="631643" y="1447035"/>
                </a:moveTo>
                <a:lnTo>
                  <a:pt x="601167" y="1424553"/>
                </a:lnTo>
                <a:lnTo>
                  <a:pt x="590978" y="1416752"/>
                </a:lnTo>
                <a:lnTo>
                  <a:pt x="580984" y="1408691"/>
                </a:lnTo>
                <a:lnTo>
                  <a:pt x="1790890" y="200489"/>
                </a:lnTo>
                <a:lnTo>
                  <a:pt x="1790890" y="289389"/>
                </a:lnTo>
                <a:lnTo>
                  <a:pt x="631643" y="1447035"/>
                </a:lnTo>
              </a:path>
              <a:path w="1790890" h="1738891">
                <a:moveTo>
                  <a:pt x="739237" y="1519022"/>
                </a:moveTo>
                <a:lnTo>
                  <a:pt x="706559" y="1499315"/>
                </a:lnTo>
                <a:lnTo>
                  <a:pt x="685478" y="1485320"/>
                </a:lnTo>
                <a:lnTo>
                  <a:pt x="1790890" y="381527"/>
                </a:lnTo>
                <a:lnTo>
                  <a:pt x="1790890" y="468921"/>
                </a:lnTo>
                <a:lnTo>
                  <a:pt x="739237" y="1519022"/>
                </a:lnTo>
              </a:path>
              <a:path w="1790890" h="1738891">
                <a:moveTo>
                  <a:pt x="856111" y="1582590"/>
                </a:moveTo>
                <a:lnTo>
                  <a:pt x="821886" y="1565690"/>
                </a:lnTo>
                <a:lnTo>
                  <a:pt x="799724" y="1553589"/>
                </a:lnTo>
                <a:lnTo>
                  <a:pt x="1790890" y="564901"/>
                </a:lnTo>
                <a:lnTo>
                  <a:pt x="1790890" y="650173"/>
                </a:lnTo>
                <a:lnTo>
                  <a:pt x="856111" y="1582590"/>
                </a:lnTo>
              </a:path>
              <a:path w="1790890" h="1738891">
                <a:moveTo>
                  <a:pt x="979717" y="1637857"/>
                </a:moveTo>
                <a:lnTo>
                  <a:pt x="956186" y="1628544"/>
                </a:lnTo>
                <a:lnTo>
                  <a:pt x="944327" y="1623724"/>
                </a:lnTo>
                <a:lnTo>
                  <a:pt x="932543" y="1618726"/>
                </a:lnTo>
                <a:lnTo>
                  <a:pt x="920937" y="1613499"/>
                </a:lnTo>
                <a:lnTo>
                  <a:pt x="1790890" y="746882"/>
                </a:lnTo>
                <a:lnTo>
                  <a:pt x="1790890" y="829728"/>
                </a:lnTo>
                <a:lnTo>
                  <a:pt x="979717" y="1637857"/>
                </a:lnTo>
              </a:path>
              <a:path w="1790890" h="1738891">
                <a:moveTo>
                  <a:pt x="1114003" y="1680509"/>
                </a:moveTo>
                <a:lnTo>
                  <a:pt x="1053296" y="1662263"/>
                </a:lnTo>
                <a:lnTo>
                  <a:pt x="1790890" y="929102"/>
                </a:lnTo>
                <a:lnTo>
                  <a:pt x="1790890" y="1007782"/>
                </a:lnTo>
                <a:lnTo>
                  <a:pt x="1114003" y="1680509"/>
                </a:lnTo>
              </a:path>
              <a:path w="1790890" h="1738891">
                <a:moveTo>
                  <a:pt x="1268680" y="1716504"/>
                </a:moveTo>
                <a:lnTo>
                  <a:pt x="1256236" y="1714313"/>
                </a:lnTo>
                <a:lnTo>
                  <a:pt x="1243792" y="1711932"/>
                </a:lnTo>
                <a:lnTo>
                  <a:pt x="1231347" y="1709400"/>
                </a:lnTo>
                <a:lnTo>
                  <a:pt x="1194014" y="1701274"/>
                </a:lnTo>
                <a:lnTo>
                  <a:pt x="1790890" y="1105080"/>
                </a:lnTo>
                <a:lnTo>
                  <a:pt x="1790890" y="1194902"/>
                </a:lnTo>
                <a:lnTo>
                  <a:pt x="1268680" y="1716504"/>
                </a:lnTo>
              </a:path>
              <a:path w="1790890" h="1738891">
                <a:moveTo>
                  <a:pt x="1425995" y="1734295"/>
                </a:moveTo>
                <a:lnTo>
                  <a:pt x="1413339" y="1733469"/>
                </a:lnTo>
                <a:lnTo>
                  <a:pt x="1388026" y="1731412"/>
                </a:lnTo>
                <a:lnTo>
                  <a:pt x="1350058" y="1727745"/>
                </a:lnTo>
                <a:lnTo>
                  <a:pt x="1790890" y="1289460"/>
                </a:lnTo>
                <a:lnTo>
                  <a:pt x="1790890" y="1371519"/>
                </a:lnTo>
                <a:lnTo>
                  <a:pt x="1425995" y="1734295"/>
                </a:lnTo>
              </a:path>
              <a:path w="1790890" h="1738891">
                <a:moveTo>
                  <a:pt x="1521427" y="1738891"/>
                </a:moveTo>
                <a:lnTo>
                  <a:pt x="1790890" y="1469429"/>
                </a:lnTo>
                <a:lnTo>
                  <a:pt x="1790890" y="1556448"/>
                </a:lnTo>
                <a:lnTo>
                  <a:pt x="1610345" y="1736488"/>
                </a:lnTo>
                <a:lnTo>
                  <a:pt x="1572235" y="1738443"/>
                </a:lnTo>
                <a:lnTo>
                  <a:pt x="1521427" y="1738891"/>
                </a:lnTo>
              </a:path>
              <a:path w="1790890" h="1738891">
                <a:moveTo>
                  <a:pt x="1713696" y="1727745"/>
                </a:moveTo>
                <a:lnTo>
                  <a:pt x="1790890" y="1650907"/>
                </a:lnTo>
                <a:lnTo>
                  <a:pt x="1790890" y="1716636"/>
                </a:lnTo>
                <a:lnTo>
                  <a:pt x="1776975" y="1718982"/>
                </a:lnTo>
                <a:lnTo>
                  <a:pt x="1751770" y="1722831"/>
                </a:lnTo>
                <a:lnTo>
                  <a:pt x="1726405" y="1726221"/>
                </a:lnTo>
                <a:lnTo>
                  <a:pt x="1713696" y="1727745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555056"/>
            <a:ext cx="1797841" cy="1731942"/>
          </a:xfrm>
          <a:custGeom>
            <a:avLst/>
            <a:gdLst/>
            <a:ahLst/>
            <a:cxnLst/>
            <a:rect l="l" t="t" r="r" b="b"/>
            <a:pathLst>
              <a:path w="1797841" h="1731942">
                <a:moveTo>
                  <a:pt x="0" y="326492"/>
                </a:moveTo>
                <a:lnTo>
                  <a:pt x="0" y="236009"/>
                </a:lnTo>
                <a:lnTo>
                  <a:pt x="236009" y="0"/>
                </a:lnTo>
                <a:lnTo>
                  <a:pt x="287131" y="261"/>
                </a:lnTo>
                <a:lnTo>
                  <a:pt x="312600" y="878"/>
                </a:lnTo>
                <a:lnTo>
                  <a:pt x="325177" y="1393"/>
                </a:lnTo>
                <a:lnTo>
                  <a:pt x="0" y="326492"/>
                </a:lnTo>
              </a:path>
              <a:path w="1797841" h="1731942">
                <a:moveTo>
                  <a:pt x="0" y="145238"/>
                </a:moveTo>
                <a:lnTo>
                  <a:pt x="0" y="56738"/>
                </a:lnTo>
                <a:lnTo>
                  <a:pt x="39046" y="17750"/>
                </a:lnTo>
                <a:lnTo>
                  <a:pt x="64359" y="13956"/>
                </a:lnTo>
                <a:lnTo>
                  <a:pt x="114529" y="7867"/>
                </a:lnTo>
                <a:lnTo>
                  <a:pt x="139874" y="5572"/>
                </a:lnTo>
                <a:lnTo>
                  <a:pt x="0" y="145238"/>
                </a:lnTo>
              </a:path>
              <a:path w="1797841" h="1731942">
                <a:moveTo>
                  <a:pt x="0" y="507422"/>
                </a:moveTo>
                <a:lnTo>
                  <a:pt x="0" y="422741"/>
                </a:lnTo>
                <a:lnTo>
                  <a:pt x="416643" y="7500"/>
                </a:lnTo>
                <a:lnTo>
                  <a:pt x="454563" y="11622"/>
                </a:lnTo>
                <a:lnTo>
                  <a:pt x="467262" y="13170"/>
                </a:lnTo>
                <a:lnTo>
                  <a:pt x="479884" y="14858"/>
                </a:lnTo>
                <a:lnTo>
                  <a:pt x="492367" y="16718"/>
                </a:lnTo>
                <a:lnTo>
                  <a:pt x="0" y="507422"/>
                </a:lnTo>
              </a:path>
              <a:path w="1797841" h="1731942">
                <a:moveTo>
                  <a:pt x="0" y="683722"/>
                </a:moveTo>
                <a:lnTo>
                  <a:pt x="0" y="608263"/>
                </a:lnTo>
                <a:lnTo>
                  <a:pt x="581033" y="31954"/>
                </a:lnTo>
                <a:lnTo>
                  <a:pt x="642837" y="45977"/>
                </a:lnTo>
                <a:lnTo>
                  <a:pt x="0" y="683722"/>
                </a:lnTo>
              </a:path>
              <a:path w="1797841" h="1731942">
                <a:moveTo>
                  <a:pt x="0" y="864926"/>
                </a:moveTo>
                <a:lnTo>
                  <a:pt x="0" y="784603"/>
                </a:lnTo>
                <a:lnTo>
                  <a:pt x="715286" y="65482"/>
                </a:lnTo>
                <a:lnTo>
                  <a:pt x="751526" y="76778"/>
                </a:lnTo>
                <a:lnTo>
                  <a:pt x="763697" y="80758"/>
                </a:lnTo>
                <a:lnTo>
                  <a:pt x="775759" y="84924"/>
                </a:lnTo>
                <a:lnTo>
                  <a:pt x="0" y="864926"/>
                </a:lnTo>
              </a:path>
              <a:path w="1797841" h="1731942">
                <a:moveTo>
                  <a:pt x="0" y="1049380"/>
                </a:moveTo>
                <a:lnTo>
                  <a:pt x="0" y="965651"/>
                </a:lnTo>
                <a:lnTo>
                  <a:pt x="853707" y="114743"/>
                </a:lnTo>
                <a:lnTo>
                  <a:pt x="865313" y="119620"/>
                </a:lnTo>
                <a:lnTo>
                  <a:pt x="876918" y="124709"/>
                </a:lnTo>
                <a:lnTo>
                  <a:pt x="911734" y="140718"/>
                </a:lnTo>
                <a:lnTo>
                  <a:pt x="0" y="1049380"/>
                </a:lnTo>
              </a:path>
              <a:path w="1797841" h="1731942">
                <a:moveTo>
                  <a:pt x="0" y="1231390"/>
                </a:moveTo>
                <a:lnTo>
                  <a:pt x="0" y="1145253"/>
                </a:lnTo>
                <a:lnTo>
                  <a:pt x="974465" y="172789"/>
                </a:lnTo>
                <a:lnTo>
                  <a:pt x="985604" y="178568"/>
                </a:lnTo>
                <a:lnTo>
                  <a:pt x="996743" y="184578"/>
                </a:lnTo>
                <a:lnTo>
                  <a:pt x="1007882" y="190760"/>
                </a:lnTo>
                <a:lnTo>
                  <a:pt x="1030161" y="203414"/>
                </a:lnTo>
                <a:lnTo>
                  <a:pt x="0" y="1231390"/>
                </a:lnTo>
              </a:path>
              <a:path w="1797841" h="1731942">
                <a:moveTo>
                  <a:pt x="0" y="1413335"/>
                </a:moveTo>
                <a:lnTo>
                  <a:pt x="0" y="1325313"/>
                </a:lnTo>
                <a:lnTo>
                  <a:pt x="1088785" y="237779"/>
                </a:lnTo>
                <a:lnTo>
                  <a:pt x="1099352" y="244470"/>
                </a:lnTo>
                <a:lnTo>
                  <a:pt x="1109919" y="251406"/>
                </a:lnTo>
                <a:lnTo>
                  <a:pt x="1120486" y="258527"/>
                </a:lnTo>
                <a:lnTo>
                  <a:pt x="1141620" y="273076"/>
                </a:lnTo>
                <a:lnTo>
                  <a:pt x="0" y="1413335"/>
                </a:lnTo>
              </a:path>
              <a:path w="1797841" h="1731942">
                <a:moveTo>
                  <a:pt x="0" y="1596465"/>
                </a:moveTo>
                <a:lnTo>
                  <a:pt x="0" y="1507199"/>
                </a:lnTo>
                <a:lnTo>
                  <a:pt x="1195270" y="312618"/>
                </a:lnTo>
                <a:lnTo>
                  <a:pt x="1205160" y="320208"/>
                </a:lnTo>
                <a:lnTo>
                  <a:pt x="1215051" y="328054"/>
                </a:lnTo>
                <a:lnTo>
                  <a:pt x="1224941" y="336093"/>
                </a:lnTo>
                <a:lnTo>
                  <a:pt x="1244721" y="352491"/>
                </a:lnTo>
                <a:lnTo>
                  <a:pt x="0" y="1596465"/>
                </a:lnTo>
              </a:path>
              <a:path w="1797841" h="1731942">
                <a:moveTo>
                  <a:pt x="0" y="1731942"/>
                </a:moveTo>
                <a:lnTo>
                  <a:pt x="0" y="1686694"/>
                </a:lnTo>
                <a:lnTo>
                  <a:pt x="1293875" y="393286"/>
                </a:lnTo>
                <a:lnTo>
                  <a:pt x="1302993" y="402250"/>
                </a:lnTo>
                <a:lnTo>
                  <a:pt x="1330345" y="428505"/>
                </a:lnTo>
                <a:lnTo>
                  <a:pt x="1339462" y="437480"/>
                </a:lnTo>
                <a:lnTo>
                  <a:pt x="44531" y="1731942"/>
                </a:lnTo>
                <a:lnTo>
                  <a:pt x="0" y="1731942"/>
                </a:lnTo>
              </a:path>
              <a:path w="1797841" h="1731942">
                <a:moveTo>
                  <a:pt x="225660" y="1731942"/>
                </a:moveTo>
                <a:lnTo>
                  <a:pt x="135927" y="1731942"/>
                </a:lnTo>
                <a:lnTo>
                  <a:pt x="1384479" y="483891"/>
                </a:lnTo>
                <a:lnTo>
                  <a:pt x="1393421" y="493012"/>
                </a:lnTo>
                <a:lnTo>
                  <a:pt x="1402102" y="502201"/>
                </a:lnTo>
                <a:lnTo>
                  <a:pt x="1410589" y="511523"/>
                </a:lnTo>
                <a:lnTo>
                  <a:pt x="1418945" y="521044"/>
                </a:lnTo>
                <a:lnTo>
                  <a:pt x="1427237" y="530827"/>
                </a:lnTo>
                <a:lnTo>
                  <a:pt x="225660" y="1731942"/>
                </a:lnTo>
              </a:path>
              <a:path w="1797841" h="1731942">
                <a:moveTo>
                  <a:pt x="407116" y="1731942"/>
                </a:moveTo>
                <a:lnTo>
                  <a:pt x="318087" y="1731942"/>
                </a:lnTo>
                <a:lnTo>
                  <a:pt x="1469774" y="581876"/>
                </a:lnTo>
                <a:lnTo>
                  <a:pt x="1477809" y="591892"/>
                </a:lnTo>
                <a:lnTo>
                  <a:pt x="1485590" y="602093"/>
                </a:lnTo>
                <a:lnTo>
                  <a:pt x="1493180" y="612352"/>
                </a:lnTo>
                <a:lnTo>
                  <a:pt x="1500644" y="622541"/>
                </a:lnTo>
                <a:lnTo>
                  <a:pt x="1508045" y="632535"/>
                </a:lnTo>
                <a:lnTo>
                  <a:pt x="407116" y="1731942"/>
                </a:lnTo>
              </a:path>
              <a:path w="1797841" h="1731942">
                <a:moveTo>
                  <a:pt x="586902" y="1731942"/>
                </a:moveTo>
                <a:lnTo>
                  <a:pt x="499379" y="1731942"/>
                </a:lnTo>
                <a:lnTo>
                  <a:pt x="1545535" y="687318"/>
                </a:lnTo>
                <a:lnTo>
                  <a:pt x="1552610" y="697996"/>
                </a:lnTo>
                <a:lnTo>
                  <a:pt x="1559444" y="708845"/>
                </a:lnTo>
                <a:lnTo>
                  <a:pt x="1566097" y="719744"/>
                </a:lnTo>
                <a:lnTo>
                  <a:pt x="1572629" y="730572"/>
                </a:lnTo>
                <a:lnTo>
                  <a:pt x="1579101" y="741208"/>
                </a:lnTo>
                <a:lnTo>
                  <a:pt x="586902" y="1731942"/>
                </a:lnTo>
              </a:path>
              <a:path w="1797841" h="1731942">
                <a:moveTo>
                  <a:pt x="768672" y="1731942"/>
                </a:moveTo>
                <a:lnTo>
                  <a:pt x="683180" y="1731942"/>
                </a:lnTo>
                <a:lnTo>
                  <a:pt x="1614412" y="803038"/>
                </a:lnTo>
                <a:lnTo>
                  <a:pt x="1620505" y="814278"/>
                </a:lnTo>
                <a:lnTo>
                  <a:pt x="1626373" y="825670"/>
                </a:lnTo>
                <a:lnTo>
                  <a:pt x="1632072" y="837102"/>
                </a:lnTo>
                <a:lnTo>
                  <a:pt x="1637659" y="848461"/>
                </a:lnTo>
                <a:lnTo>
                  <a:pt x="1643190" y="859634"/>
                </a:lnTo>
                <a:lnTo>
                  <a:pt x="768672" y="1731942"/>
                </a:lnTo>
              </a:path>
              <a:path w="1797841" h="1731942">
                <a:moveTo>
                  <a:pt x="949196" y="1731942"/>
                </a:moveTo>
                <a:lnTo>
                  <a:pt x="866066" y="1731942"/>
                </a:lnTo>
                <a:lnTo>
                  <a:pt x="1673491" y="927613"/>
                </a:lnTo>
                <a:lnTo>
                  <a:pt x="1678606" y="939121"/>
                </a:lnTo>
                <a:lnTo>
                  <a:pt x="1683516" y="950705"/>
                </a:lnTo>
                <a:lnTo>
                  <a:pt x="1688272" y="962415"/>
                </a:lnTo>
                <a:lnTo>
                  <a:pt x="1692925" y="974303"/>
                </a:lnTo>
                <a:lnTo>
                  <a:pt x="1697527" y="986420"/>
                </a:lnTo>
                <a:lnTo>
                  <a:pt x="949196" y="1731942"/>
                </a:lnTo>
              </a:path>
              <a:path w="1797841" h="1731942">
                <a:moveTo>
                  <a:pt x="1129360" y="1731942"/>
                </a:moveTo>
                <a:lnTo>
                  <a:pt x="1050123" y="1731942"/>
                </a:lnTo>
                <a:lnTo>
                  <a:pt x="1723864" y="1062251"/>
                </a:lnTo>
                <a:lnTo>
                  <a:pt x="1727514" y="1074417"/>
                </a:lnTo>
                <a:lnTo>
                  <a:pt x="1738462" y="1110663"/>
                </a:lnTo>
                <a:lnTo>
                  <a:pt x="1742111" y="1122958"/>
                </a:lnTo>
                <a:lnTo>
                  <a:pt x="1129360" y="1731942"/>
                </a:lnTo>
              </a:path>
              <a:path w="1797841" h="1731942">
                <a:moveTo>
                  <a:pt x="1313711" y="1731942"/>
                </a:moveTo>
                <a:lnTo>
                  <a:pt x="1223770" y="1731942"/>
                </a:lnTo>
                <a:lnTo>
                  <a:pt x="1760350" y="1195976"/>
                </a:lnTo>
                <a:lnTo>
                  <a:pt x="1763108" y="1208420"/>
                </a:lnTo>
                <a:lnTo>
                  <a:pt x="1770994" y="1245754"/>
                </a:lnTo>
                <a:lnTo>
                  <a:pt x="1775549" y="1270643"/>
                </a:lnTo>
                <a:lnTo>
                  <a:pt x="1313711" y="1731942"/>
                </a:lnTo>
              </a:path>
              <a:path w="1797841" h="1731942">
                <a:moveTo>
                  <a:pt x="1495021" y="1731942"/>
                </a:moveTo>
                <a:lnTo>
                  <a:pt x="1412452" y="1731942"/>
                </a:lnTo>
                <a:lnTo>
                  <a:pt x="1788853" y="1357716"/>
                </a:lnTo>
                <a:lnTo>
                  <a:pt x="1790100" y="1370372"/>
                </a:lnTo>
                <a:lnTo>
                  <a:pt x="1793444" y="1408340"/>
                </a:lnTo>
                <a:lnTo>
                  <a:pt x="1795054" y="1433653"/>
                </a:lnTo>
                <a:lnTo>
                  <a:pt x="1495021" y="1731942"/>
                </a:lnTo>
              </a:path>
              <a:path w="1797841" h="1731942">
                <a:moveTo>
                  <a:pt x="1677558" y="1731942"/>
                </a:moveTo>
                <a:lnTo>
                  <a:pt x="1587326" y="1731942"/>
                </a:lnTo>
                <a:lnTo>
                  <a:pt x="1797841" y="1521427"/>
                </a:lnTo>
                <a:lnTo>
                  <a:pt x="1797708" y="1538477"/>
                </a:lnTo>
                <a:lnTo>
                  <a:pt x="1796665" y="1576754"/>
                </a:lnTo>
                <a:lnTo>
                  <a:pt x="1795054" y="1614775"/>
                </a:lnTo>
                <a:lnTo>
                  <a:pt x="1677558" y="1731942"/>
                </a:lnTo>
              </a:path>
              <a:path w="1797841" h="1731942">
                <a:moveTo>
                  <a:pt x="1784452" y="1731942"/>
                </a:moveTo>
                <a:lnTo>
                  <a:pt x="1774538" y="1731942"/>
                </a:lnTo>
                <a:lnTo>
                  <a:pt x="1785872" y="1720661"/>
                </a:lnTo>
                <a:lnTo>
                  <a:pt x="1784452" y="1731942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00" y="4186808"/>
            <a:ext cx="16230598" cy="1914524"/>
          </a:xfrm>
          <a:custGeom>
            <a:avLst/>
            <a:gdLst/>
            <a:ahLst/>
            <a:cxnLst/>
            <a:rect l="l" t="t" r="r" b="b"/>
            <a:pathLst>
              <a:path w="16230598" h="1914524">
                <a:moveTo>
                  <a:pt x="0" y="0"/>
                </a:moveTo>
                <a:lnTo>
                  <a:pt x="16230598" y="0"/>
                </a:lnTo>
                <a:lnTo>
                  <a:pt x="16230598" y="1914524"/>
                </a:lnTo>
                <a:lnTo>
                  <a:pt x="0" y="1914524"/>
                </a:lnTo>
                <a:lnTo>
                  <a:pt x="0" y="0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7800" y="4393997"/>
            <a:ext cx="8498271" cy="706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4500" b="1" spc="42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Publicita MAP II </a:t>
            </a:r>
          </a:p>
          <a:p>
            <a:pPr marL="12700" algn="ctr">
              <a:lnSpc>
                <a:spcPct val="100000"/>
              </a:lnSpc>
            </a:pPr>
            <a:r>
              <a:rPr lang="cs-CZ" sz="4500" b="1" spc="42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včetně FB škol/školek</a:t>
            </a:r>
            <a:endParaRPr sz="45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28852" y="1028700"/>
            <a:ext cx="5198777" cy="83906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852" y="1112606"/>
            <a:ext cx="83928" cy="2760026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28852" y="3872632"/>
            <a:ext cx="5198777" cy="85178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41915" y="1112802"/>
            <a:ext cx="85714" cy="2759338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81964" y="1451731"/>
            <a:ext cx="3890751" cy="4525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tabLst>
                <a:tab pos="906780" algn="l"/>
              </a:tabLst>
            </a:pPr>
            <a:r>
              <a:rPr lang="cs-CZ" sz="2400" b="1" spc="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WEB MAP II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08630" y="2014700"/>
            <a:ext cx="4637418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endParaRPr lang="cs-CZ" sz="2400" spc="-114" dirty="0" smtClean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060242" y="1028700"/>
            <a:ext cx="5198777" cy="83906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60242" y="1112606"/>
            <a:ext cx="83928" cy="2760026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60242" y="3872632"/>
            <a:ext cx="5198777" cy="85178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173306" y="1112802"/>
            <a:ext cx="85714" cy="2759338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2392191" y="2030168"/>
            <a:ext cx="4866828" cy="155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0"/>
              </a:spcBef>
            </a:pPr>
            <a:endParaRPr sz="600" dirty="0">
              <a:latin typeface="Josefin Sans Regular" panose="020B0604020202020204" charset="-18"/>
            </a:endParaRPr>
          </a:p>
          <a:p>
            <a:pPr>
              <a:lnSpc>
                <a:spcPts val="1000"/>
              </a:lnSpc>
            </a:pPr>
            <a:endParaRPr sz="1000" dirty="0">
              <a:latin typeface="Josefin Sans Regular" panose="020B0604020202020204" charset="-18"/>
            </a:endParaRP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Členové  </a:t>
            </a: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FB pro ZŠ:  87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Členové FB pro MŠ:  29</a:t>
            </a:r>
            <a:endParaRPr lang="cs-CZ" sz="2400" spc="-185" dirty="0" smtClean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  <a:p>
            <a:pPr marL="12700" marR="12700" indent="0" algn="ctr">
              <a:lnSpc>
                <a:spcPct val="117600"/>
              </a:lnSpc>
            </a:pPr>
            <a:endParaRPr sz="1700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544547" y="6346394"/>
            <a:ext cx="5198777" cy="83906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44547" y="6430300"/>
            <a:ext cx="83928" cy="2760026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44547" y="9190327"/>
            <a:ext cx="5198777" cy="85178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657610" y="6430497"/>
            <a:ext cx="85714" cy="2759338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939940" y="6544689"/>
            <a:ext cx="4491918" cy="441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17600"/>
              </a:lnSpc>
            </a:pPr>
            <a:endParaRPr lang="cs-CZ" sz="28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39941" y="7062874"/>
            <a:ext cx="4717669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err="1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Hobulet</a:t>
            </a: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 - rubrika Zaostřeno</a:t>
            </a:r>
            <a:endParaRPr lang="cs-CZ" sz="2400" spc="-114" dirty="0" smtClean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Časopis Troja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FB MČ Praha 7/Troja</a:t>
            </a:r>
            <a:endParaRPr lang="cs-CZ" sz="2400" spc="-185" dirty="0">
              <a:solidFill>
                <a:srgbClr val="FAF1EF"/>
              </a:solidFill>
              <a:latin typeface="Josefin Sans Regular" panose="020B0604020202020204" charset="-18"/>
              <a:cs typeface="Arial"/>
            </a:endParaRPr>
          </a:p>
          <a:p>
            <a:pPr marL="12700" marR="12700" indent="0" algn="ctr">
              <a:lnSpc>
                <a:spcPct val="117600"/>
              </a:lnSpc>
            </a:pPr>
            <a:r>
              <a:rPr sz="1700" spc="-185" dirty="0" smtClean="0">
                <a:solidFill>
                  <a:srgbClr val="FAF1EF"/>
                </a:solidFill>
                <a:latin typeface="Arial"/>
                <a:cs typeface="Arial"/>
              </a:rPr>
              <a:t>.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43778" y="1028700"/>
            <a:ext cx="5200649" cy="2914649"/>
          </a:xfrm>
          <a:custGeom>
            <a:avLst/>
            <a:gdLst/>
            <a:ahLst/>
            <a:cxnLst/>
            <a:rect l="l" t="t" r="r" b="b"/>
            <a:pathLst>
              <a:path w="5200649" h="2914649">
                <a:moveTo>
                  <a:pt x="0" y="0"/>
                </a:moveTo>
                <a:lnTo>
                  <a:pt x="5200649" y="0"/>
                </a:lnTo>
                <a:lnTo>
                  <a:pt x="5200649" y="2914649"/>
                </a:lnTo>
                <a:lnTo>
                  <a:pt x="0" y="2914649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083677" y="1214301"/>
            <a:ext cx="4120515" cy="25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2400" b="1" spc="17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FB MAP II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60022" y="1805324"/>
            <a:ext cx="5121079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Oslovení lidé za poslední měsíc</a:t>
            </a: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: 3 880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Líbí </a:t>
            </a:r>
            <a:r>
              <a:rPr lang="cs-CZ" sz="2400" spc="-114" dirty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se: </a:t>
            </a: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186 (80 % ženy)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Zájem </a:t>
            </a:r>
            <a:r>
              <a:rPr lang="cs-CZ" sz="2400" spc="-114" dirty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o </a:t>
            </a: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příspěvky: 322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S</a:t>
            </a: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ledující: 205</a:t>
            </a:r>
            <a:endParaRPr lang="cs-CZ" sz="2400" spc="-114" dirty="0" smtClean="0">
              <a:solidFill>
                <a:srgbClr val="2D1673"/>
              </a:solidFill>
              <a:latin typeface="Josefin Sans Regular" panose="020B0604020202020204" charset="-18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27466" y="6346394"/>
            <a:ext cx="5200649" cy="2914649"/>
          </a:xfrm>
          <a:custGeom>
            <a:avLst/>
            <a:gdLst/>
            <a:ahLst/>
            <a:cxnLst/>
            <a:rect l="l" t="t" r="r" b="b"/>
            <a:pathLst>
              <a:path w="5200649" h="2914649">
                <a:moveTo>
                  <a:pt x="0" y="0"/>
                </a:moveTo>
                <a:lnTo>
                  <a:pt x="5200649" y="0"/>
                </a:lnTo>
                <a:lnTo>
                  <a:pt x="5200649" y="2914649"/>
                </a:lnTo>
                <a:lnTo>
                  <a:pt x="0" y="2914649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23561" y="6383554"/>
            <a:ext cx="5201882" cy="370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tabLst>
                <a:tab pos="2181225" algn="l"/>
                <a:tab pos="2543810" algn="l"/>
              </a:tabLst>
            </a:pPr>
            <a:endParaRPr lang="cs-CZ" sz="2400" b="1" spc="15" dirty="0">
              <a:solidFill>
                <a:srgbClr val="2D1673"/>
              </a:solidFill>
              <a:latin typeface="Josefin Sans Regular" panose="020B0604020202020204" charset="-18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95017" y="6516431"/>
            <a:ext cx="5127015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Bulletin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Dotační zpravodaj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Pravidelný přehled dostupných kurzů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Jednání RMČ/ZMČ (např. demografická studie, dotační zpravodaj, didaktické pomůcky)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endParaRPr lang="cs-CZ" sz="2400" spc="-114" dirty="0" smtClean="0">
              <a:solidFill>
                <a:srgbClr val="2D1673"/>
              </a:solidFill>
              <a:latin typeface="Josefin Sans Regular" panose="020B0604020202020204" charset="-18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060090" y="6358008"/>
            <a:ext cx="5200649" cy="2914649"/>
          </a:xfrm>
          <a:custGeom>
            <a:avLst/>
            <a:gdLst/>
            <a:ahLst/>
            <a:cxnLst/>
            <a:rect l="l" t="t" r="r" b="b"/>
            <a:pathLst>
              <a:path w="5200649" h="2914649">
                <a:moveTo>
                  <a:pt x="0" y="0"/>
                </a:moveTo>
                <a:lnTo>
                  <a:pt x="5200649" y="0"/>
                </a:lnTo>
                <a:lnTo>
                  <a:pt x="5200649" y="2914649"/>
                </a:lnTo>
                <a:lnTo>
                  <a:pt x="0" y="2914649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2160842" y="7215273"/>
            <a:ext cx="5114849" cy="634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Josefin Sans Regular" panose="020B0604020202020204" charset="-18"/>
                <a:cs typeface="Arial"/>
              </a:rPr>
              <a:t>Článek v celostátním tisku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Josefin Sans Regular" panose="020B0604020202020204" charset="-18"/>
                <a:cs typeface="Arial"/>
              </a:rPr>
              <a:t>Tiskovka/akce pro novináře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Josefin Sans Regular" panose="020B0604020202020204" charset="-18"/>
                <a:cs typeface="Arial"/>
              </a:rPr>
              <a:t>Závěrečná konference MAP II</a:t>
            </a:r>
          </a:p>
          <a:p>
            <a:pPr marL="12700" marR="12700">
              <a:lnSpc>
                <a:spcPct val="117600"/>
              </a:lnSpc>
            </a:pPr>
            <a:endParaRPr sz="2400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534969" y="4870876"/>
            <a:ext cx="1451127" cy="612604"/>
          </a:xfrm>
          <a:custGeom>
            <a:avLst/>
            <a:gdLst/>
            <a:ahLst/>
            <a:cxnLst/>
            <a:rect l="l" t="t" r="r" b="b"/>
            <a:pathLst>
              <a:path w="1451127" h="612604">
                <a:moveTo>
                  <a:pt x="1333358" y="295414"/>
                </a:moveTo>
                <a:lnTo>
                  <a:pt x="540344" y="295414"/>
                </a:lnTo>
                <a:lnTo>
                  <a:pt x="715354" y="0"/>
                </a:lnTo>
                <a:lnTo>
                  <a:pt x="920991" y="285978"/>
                </a:lnTo>
                <a:lnTo>
                  <a:pt x="1326171" y="285978"/>
                </a:lnTo>
                <a:lnTo>
                  <a:pt x="1333358" y="295414"/>
                </a:lnTo>
                <a:close/>
              </a:path>
              <a:path w="1451127" h="612604">
                <a:moveTo>
                  <a:pt x="1326171" y="285978"/>
                </a:moveTo>
                <a:lnTo>
                  <a:pt x="920991" y="285978"/>
                </a:lnTo>
                <a:lnTo>
                  <a:pt x="1114961" y="8710"/>
                </a:lnTo>
                <a:lnTo>
                  <a:pt x="1326171" y="285978"/>
                </a:lnTo>
                <a:close/>
              </a:path>
              <a:path w="1451127" h="612604">
                <a:moveTo>
                  <a:pt x="149487" y="612604"/>
                </a:moveTo>
                <a:lnTo>
                  <a:pt x="0" y="522600"/>
                </a:lnTo>
                <a:lnTo>
                  <a:pt x="301163" y="27581"/>
                </a:lnTo>
                <a:lnTo>
                  <a:pt x="540344" y="295414"/>
                </a:lnTo>
                <a:lnTo>
                  <a:pt x="1333358" y="295414"/>
                </a:lnTo>
                <a:lnTo>
                  <a:pt x="1340546" y="304850"/>
                </a:lnTo>
                <a:lnTo>
                  <a:pt x="1120795" y="304850"/>
                </a:lnTo>
                <a:lnTo>
                  <a:pt x="1111167" y="318641"/>
                </a:lnTo>
                <a:lnTo>
                  <a:pt x="729938" y="318641"/>
                </a:lnTo>
                <a:lnTo>
                  <a:pt x="729074" y="320092"/>
                </a:lnTo>
                <a:lnTo>
                  <a:pt x="328144" y="320092"/>
                </a:lnTo>
                <a:lnTo>
                  <a:pt x="149487" y="612604"/>
                </a:lnTo>
                <a:close/>
              </a:path>
              <a:path w="1451127" h="612604">
                <a:moveTo>
                  <a:pt x="1311848" y="555263"/>
                </a:moveTo>
                <a:lnTo>
                  <a:pt x="1120795" y="304850"/>
                </a:lnTo>
                <a:lnTo>
                  <a:pt x="1340546" y="304850"/>
                </a:lnTo>
                <a:lnTo>
                  <a:pt x="1451127" y="450017"/>
                </a:lnTo>
                <a:lnTo>
                  <a:pt x="1311848" y="555263"/>
                </a:lnTo>
                <a:close/>
              </a:path>
              <a:path w="1451127" h="612604">
                <a:moveTo>
                  <a:pt x="923179" y="587925"/>
                </a:moveTo>
                <a:lnTo>
                  <a:pt x="729938" y="318641"/>
                </a:lnTo>
                <a:lnTo>
                  <a:pt x="1111167" y="318641"/>
                </a:lnTo>
                <a:lnTo>
                  <a:pt x="923179" y="587925"/>
                </a:lnTo>
                <a:close/>
              </a:path>
              <a:path w="1451127" h="612604">
                <a:moveTo>
                  <a:pt x="568783" y="589377"/>
                </a:moveTo>
                <a:lnTo>
                  <a:pt x="328144" y="320092"/>
                </a:lnTo>
                <a:lnTo>
                  <a:pt x="729074" y="320092"/>
                </a:lnTo>
                <a:lnTo>
                  <a:pt x="568783" y="589377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070" y="4873676"/>
            <a:ext cx="1122983" cy="612604"/>
          </a:xfrm>
          <a:custGeom>
            <a:avLst/>
            <a:gdLst/>
            <a:ahLst/>
            <a:cxnLst/>
            <a:rect l="l" t="t" r="r" b="b"/>
            <a:pathLst>
              <a:path w="1122983" h="612604">
                <a:moveTo>
                  <a:pt x="117768" y="317189"/>
                </a:moveTo>
                <a:lnTo>
                  <a:pt x="910782" y="317189"/>
                </a:lnTo>
                <a:lnTo>
                  <a:pt x="735772" y="612604"/>
                </a:lnTo>
                <a:lnTo>
                  <a:pt x="530135" y="326625"/>
                </a:lnTo>
                <a:lnTo>
                  <a:pt x="124956" y="326625"/>
                </a:lnTo>
                <a:lnTo>
                  <a:pt x="117768" y="317189"/>
                </a:lnTo>
                <a:close/>
              </a:path>
              <a:path w="1122983" h="612604">
                <a:moveTo>
                  <a:pt x="124956" y="326625"/>
                </a:moveTo>
                <a:lnTo>
                  <a:pt x="530135" y="326625"/>
                </a:lnTo>
                <a:lnTo>
                  <a:pt x="336165" y="603894"/>
                </a:lnTo>
                <a:lnTo>
                  <a:pt x="124956" y="326625"/>
                </a:lnTo>
                <a:close/>
              </a:path>
              <a:path w="1122983" h="612604">
                <a:moveTo>
                  <a:pt x="1301639" y="0"/>
                </a:moveTo>
                <a:lnTo>
                  <a:pt x="1451127" y="90003"/>
                </a:lnTo>
                <a:lnTo>
                  <a:pt x="1149963" y="585022"/>
                </a:lnTo>
                <a:lnTo>
                  <a:pt x="910782" y="317189"/>
                </a:lnTo>
                <a:lnTo>
                  <a:pt x="117768" y="317189"/>
                </a:lnTo>
                <a:lnTo>
                  <a:pt x="110580" y="307753"/>
                </a:lnTo>
                <a:lnTo>
                  <a:pt x="330332" y="307753"/>
                </a:lnTo>
                <a:lnTo>
                  <a:pt x="339959" y="293962"/>
                </a:lnTo>
                <a:lnTo>
                  <a:pt x="721188" y="293962"/>
                </a:lnTo>
                <a:lnTo>
                  <a:pt x="722052" y="292511"/>
                </a:lnTo>
                <a:lnTo>
                  <a:pt x="1122983" y="292511"/>
                </a:lnTo>
                <a:lnTo>
                  <a:pt x="1301639" y="0"/>
                </a:lnTo>
                <a:close/>
              </a:path>
              <a:path w="1122983" h="612604">
                <a:moveTo>
                  <a:pt x="139279" y="57340"/>
                </a:moveTo>
                <a:lnTo>
                  <a:pt x="330332" y="307753"/>
                </a:lnTo>
                <a:lnTo>
                  <a:pt x="110580" y="307753"/>
                </a:lnTo>
                <a:lnTo>
                  <a:pt x="0" y="162586"/>
                </a:lnTo>
                <a:lnTo>
                  <a:pt x="139279" y="57340"/>
                </a:lnTo>
                <a:close/>
              </a:path>
              <a:path w="1122983" h="612604">
                <a:moveTo>
                  <a:pt x="527947" y="24678"/>
                </a:moveTo>
                <a:lnTo>
                  <a:pt x="721188" y="293962"/>
                </a:lnTo>
                <a:lnTo>
                  <a:pt x="339959" y="293962"/>
                </a:lnTo>
                <a:lnTo>
                  <a:pt x="527947" y="24678"/>
                </a:lnTo>
                <a:close/>
              </a:path>
              <a:path w="1122983" h="612604">
                <a:moveTo>
                  <a:pt x="882343" y="23226"/>
                </a:moveTo>
                <a:lnTo>
                  <a:pt x="1122983" y="292511"/>
                </a:lnTo>
                <a:lnTo>
                  <a:pt x="722052" y="292511"/>
                </a:lnTo>
                <a:lnTo>
                  <a:pt x="882343" y="23226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TextovéPole 33"/>
          <p:cNvSpPr txBox="1"/>
          <p:nvPr/>
        </p:nvSpPr>
        <p:spPr>
          <a:xfrm>
            <a:off x="12160842" y="1175049"/>
            <a:ext cx="4972477" cy="963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12700" algn="ctr">
              <a:lnSpc>
                <a:spcPct val="117600"/>
              </a:lnSpc>
            </a:pPr>
            <a:r>
              <a:rPr lang="cs-CZ" sz="2400" b="1" spc="16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FB UČITELÉ ZE 7, </a:t>
            </a:r>
          </a:p>
          <a:p>
            <a:pPr marL="12700" marR="12700" algn="ctr">
              <a:lnSpc>
                <a:spcPct val="117600"/>
              </a:lnSpc>
            </a:pPr>
            <a:r>
              <a:rPr lang="cs-CZ" sz="2400" b="1" spc="16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ŠKOLKY NA 7</a:t>
            </a:r>
            <a:endParaRPr lang="cs-CZ"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681964" y="2129947"/>
            <a:ext cx="4109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53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registrovaných uživatelů</a:t>
            </a:r>
            <a:endParaRPr lang="cs-CZ" sz="2400" dirty="0">
              <a:solidFill>
                <a:schemeClr val="bg1"/>
              </a:solidFill>
              <a:latin typeface="Josefin Sans Regular" panose="020B0604020202020204" charset="-18"/>
            </a:endParaRPr>
          </a:p>
        </p:txBody>
      </p:sp>
      <p:sp>
        <p:nvSpPr>
          <p:cNvPr id="36" name="object 24"/>
          <p:cNvSpPr txBox="1"/>
          <p:nvPr/>
        </p:nvSpPr>
        <p:spPr>
          <a:xfrm>
            <a:off x="12586822" y="6726298"/>
            <a:ext cx="4120515" cy="25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2400" b="1" spc="17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PLÁNY</a:t>
            </a:r>
            <a:endParaRPr sz="2400" b="1" dirty="0">
              <a:latin typeface="Josefin Sans Regular" panose="020B0604020202020204" charset="-1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1397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97109" y="0"/>
            <a:ext cx="1790890" cy="1738891"/>
          </a:xfrm>
          <a:custGeom>
            <a:avLst/>
            <a:gdLst/>
            <a:ahLst/>
            <a:cxnLst/>
            <a:rect l="l" t="t" r="r" b="b"/>
            <a:pathLst>
              <a:path w="1790890" h="1738891">
                <a:moveTo>
                  <a:pt x="5756" y="78653"/>
                </a:moveTo>
                <a:lnTo>
                  <a:pt x="10934" y="28261"/>
                </a:lnTo>
                <a:lnTo>
                  <a:pt x="14739" y="0"/>
                </a:lnTo>
                <a:lnTo>
                  <a:pt x="84528" y="0"/>
                </a:lnTo>
                <a:lnTo>
                  <a:pt x="5756" y="78653"/>
                </a:lnTo>
              </a:path>
              <a:path w="1790890" h="1738891">
                <a:moveTo>
                  <a:pt x="1317" y="265924"/>
                </a:moveTo>
                <a:lnTo>
                  <a:pt x="245" y="227811"/>
                </a:lnTo>
                <a:lnTo>
                  <a:pt x="0" y="177059"/>
                </a:lnTo>
                <a:lnTo>
                  <a:pt x="177059" y="0"/>
                </a:lnTo>
                <a:lnTo>
                  <a:pt x="267305" y="0"/>
                </a:lnTo>
                <a:lnTo>
                  <a:pt x="1317" y="265924"/>
                </a:lnTo>
              </a:path>
              <a:path w="1790890" h="1738891">
                <a:moveTo>
                  <a:pt x="15935" y="428332"/>
                </a:moveTo>
                <a:lnTo>
                  <a:pt x="11022" y="390412"/>
                </a:lnTo>
                <a:lnTo>
                  <a:pt x="6966" y="352609"/>
                </a:lnTo>
                <a:lnTo>
                  <a:pt x="360765" y="0"/>
                </a:lnTo>
                <a:lnTo>
                  <a:pt x="445720" y="0"/>
                </a:lnTo>
                <a:lnTo>
                  <a:pt x="15935" y="428332"/>
                </a:lnTo>
              </a:path>
              <a:path w="1790890" h="1738891">
                <a:moveTo>
                  <a:pt x="43280" y="571851"/>
                </a:moveTo>
                <a:lnTo>
                  <a:pt x="32062" y="522562"/>
                </a:lnTo>
                <a:lnTo>
                  <a:pt x="29258" y="510046"/>
                </a:lnTo>
                <a:lnTo>
                  <a:pt x="543485" y="0"/>
                </a:lnTo>
                <a:lnTo>
                  <a:pt x="619697" y="0"/>
                </a:lnTo>
                <a:lnTo>
                  <a:pt x="43280" y="571851"/>
                </a:lnTo>
              </a:path>
              <a:path w="1790890" h="1738891">
                <a:moveTo>
                  <a:pt x="89167" y="723213"/>
                </a:moveTo>
                <a:lnTo>
                  <a:pt x="76831" y="686974"/>
                </a:lnTo>
                <a:lnTo>
                  <a:pt x="69298" y="662740"/>
                </a:lnTo>
                <a:lnTo>
                  <a:pt x="728505" y="0"/>
                </a:lnTo>
                <a:lnTo>
                  <a:pt x="808448" y="0"/>
                </a:lnTo>
                <a:lnTo>
                  <a:pt x="89167" y="723213"/>
                </a:lnTo>
              </a:path>
              <a:path w="1790890" h="1738891">
                <a:moveTo>
                  <a:pt x="139933" y="846723"/>
                </a:moveTo>
                <a:lnTo>
                  <a:pt x="124032" y="811906"/>
                </a:lnTo>
                <a:lnTo>
                  <a:pt x="114246" y="788696"/>
                </a:lnTo>
                <a:lnTo>
                  <a:pt x="905537" y="0"/>
                </a:lnTo>
                <a:lnTo>
                  <a:pt x="989518" y="0"/>
                </a:lnTo>
                <a:lnTo>
                  <a:pt x="139933" y="846723"/>
                </a:lnTo>
              </a:path>
              <a:path w="1790890" h="1738891">
                <a:moveTo>
                  <a:pt x="200409" y="969784"/>
                </a:moveTo>
                <a:lnTo>
                  <a:pt x="181644" y="936366"/>
                </a:lnTo>
                <a:lnTo>
                  <a:pt x="169976" y="914088"/>
                </a:lnTo>
                <a:lnTo>
                  <a:pt x="1085946" y="0"/>
                </a:lnTo>
                <a:lnTo>
                  <a:pt x="1172254" y="0"/>
                </a:lnTo>
                <a:lnTo>
                  <a:pt x="200409" y="969784"/>
                </a:lnTo>
              </a:path>
              <a:path w="1790890" h="1738891">
                <a:moveTo>
                  <a:pt x="272037" y="1081170"/>
                </a:moveTo>
                <a:lnTo>
                  <a:pt x="250408" y="1049469"/>
                </a:lnTo>
                <a:lnTo>
                  <a:pt x="236852" y="1028334"/>
                </a:lnTo>
                <a:lnTo>
                  <a:pt x="1266370" y="0"/>
                </a:lnTo>
                <a:lnTo>
                  <a:pt x="1354498" y="0"/>
                </a:lnTo>
                <a:lnTo>
                  <a:pt x="272037" y="1081170"/>
                </a:lnTo>
              </a:path>
              <a:path w="1790890" h="1738891">
                <a:moveTo>
                  <a:pt x="351903" y="1185065"/>
                </a:moveTo>
                <a:lnTo>
                  <a:pt x="327487" y="1155395"/>
                </a:lnTo>
                <a:lnTo>
                  <a:pt x="312087" y="1135615"/>
                </a:lnTo>
                <a:lnTo>
                  <a:pt x="1448358" y="0"/>
                </a:lnTo>
                <a:lnTo>
                  <a:pt x="1537682" y="0"/>
                </a:lnTo>
                <a:lnTo>
                  <a:pt x="351903" y="1185065"/>
                </a:lnTo>
              </a:path>
              <a:path w="1790890" h="1738891">
                <a:moveTo>
                  <a:pt x="438482" y="1278729"/>
                </a:moveTo>
                <a:lnTo>
                  <a:pt x="420340" y="1260494"/>
                </a:lnTo>
                <a:lnTo>
                  <a:pt x="411437" y="1251377"/>
                </a:lnTo>
                <a:lnTo>
                  <a:pt x="402731" y="1242259"/>
                </a:lnTo>
                <a:lnTo>
                  <a:pt x="394289" y="1233142"/>
                </a:lnTo>
                <a:lnTo>
                  <a:pt x="1627877" y="0"/>
                </a:lnTo>
                <a:lnTo>
                  <a:pt x="1717674" y="0"/>
                </a:lnTo>
                <a:lnTo>
                  <a:pt x="438482" y="1278729"/>
                </a:lnTo>
              </a:path>
              <a:path w="1790890" h="1738891">
                <a:moveTo>
                  <a:pt x="530393" y="1367893"/>
                </a:moveTo>
                <a:lnTo>
                  <a:pt x="502157" y="1342744"/>
                </a:lnTo>
                <a:lnTo>
                  <a:pt x="492708" y="1334052"/>
                </a:lnTo>
                <a:lnTo>
                  <a:pt x="483457" y="1325096"/>
                </a:lnTo>
                <a:lnTo>
                  <a:pt x="1790890" y="18188"/>
                </a:lnTo>
                <a:lnTo>
                  <a:pt x="1790890" y="107880"/>
                </a:lnTo>
                <a:lnTo>
                  <a:pt x="530393" y="1367893"/>
                </a:lnTo>
              </a:path>
              <a:path w="1790890" h="1738891">
                <a:moveTo>
                  <a:pt x="631643" y="1447035"/>
                </a:moveTo>
                <a:lnTo>
                  <a:pt x="601167" y="1424553"/>
                </a:lnTo>
                <a:lnTo>
                  <a:pt x="590978" y="1416752"/>
                </a:lnTo>
                <a:lnTo>
                  <a:pt x="580984" y="1408691"/>
                </a:lnTo>
                <a:lnTo>
                  <a:pt x="1790890" y="200489"/>
                </a:lnTo>
                <a:lnTo>
                  <a:pt x="1790890" y="289389"/>
                </a:lnTo>
                <a:lnTo>
                  <a:pt x="631643" y="1447035"/>
                </a:lnTo>
              </a:path>
              <a:path w="1790890" h="1738891">
                <a:moveTo>
                  <a:pt x="739237" y="1519022"/>
                </a:moveTo>
                <a:lnTo>
                  <a:pt x="706559" y="1499315"/>
                </a:lnTo>
                <a:lnTo>
                  <a:pt x="685478" y="1485320"/>
                </a:lnTo>
                <a:lnTo>
                  <a:pt x="1790890" y="381527"/>
                </a:lnTo>
                <a:lnTo>
                  <a:pt x="1790890" y="468921"/>
                </a:lnTo>
                <a:lnTo>
                  <a:pt x="739237" y="1519022"/>
                </a:lnTo>
              </a:path>
              <a:path w="1790890" h="1738891">
                <a:moveTo>
                  <a:pt x="856111" y="1582590"/>
                </a:moveTo>
                <a:lnTo>
                  <a:pt x="821886" y="1565690"/>
                </a:lnTo>
                <a:lnTo>
                  <a:pt x="799724" y="1553589"/>
                </a:lnTo>
                <a:lnTo>
                  <a:pt x="1790890" y="564901"/>
                </a:lnTo>
                <a:lnTo>
                  <a:pt x="1790890" y="650173"/>
                </a:lnTo>
                <a:lnTo>
                  <a:pt x="856111" y="1582590"/>
                </a:lnTo>
              </a:path>
              <a:path w="1790890" h="1738891">
                <a:moveTo>
                  <a:pt x="979717" y="1637857"/>
                </a:moveTo>
                <a:lnTo>
                  <a:pt x="956186" y="1628544"/>
                </a:lnTo>
                <a:lnTo>
                  <a:pt x="944327" y="1623724"/>
                </a:lnTo>
                <a:lnTo>
                  <a:pt x="932543" y="1618726"/>
                </a:lnTo>
                <a:lnTo>
                  <a:pt x="920937" y="1613499"/>
                </a:lnTo>
                <a:lnTo>
                  <a:pt x="1790890" y="746882"/>
                </a:lnTo>
                <a:lnTo>
                  <a:pt x="1790890" y="829728"/>
                </a:lnTo>
                <a:lnTo>
                  <a:pt x="979717" y="1637857"/>
                </a:lnTo>
              </a:path>
              <a:path w="1790890" h="1738891">
                <a:moveTo>
                  <a:pt x="1114003" y="1680509"/>
                </a:moveTo>
                <a:lnTo>
                  <a:pt x="1053296" y="1662263"/>
                </a:lnTo>
                <a:lnTo>
                  <a:pt x="1790890" y="929102"/>
                </a:lnTo>
                <a:lnTo>
                  <a:pt x="1790890" y="1007782"/>
                </a:lnTo>
                <a:lnTo>
                  <a:pt x="1114003" y="1680509"/>
                </a:lnTo>
              </a:path>
              <a:path w="1790890" h="1738891">
                <a:moveTo>
                  <a:pt x="1268680" y="1716504"/>
                </a:moveTo>
                <a:lnTo>
                  <a:pt x="1256236" y="1714313"/>
                </a:lnTo>
                <a:lnTo>
                  <a:pt x="1243792" y="1711932"/>
                </a:lnTo>
                <a:lnTo>
                  <a:pt x="1231347" y="1709400"/>
                </a:lnTo>
                <a:lnTo>
                  <a:pt x="1194014" y="1701274"/>
                </a:lnTo>
                <a:lnTo>
                  <a:pt x="1790890" y="1105080"/>
                </a:lnTo>
                <a:lnTo>
                  <a:pt x="1790890" y="1194902"/>
                </a:lnTo>
                <a:lnTo>
                  <a:pt x="1268680" y="1716504"/>
                </a:lnTo>
              </a:path>
              <a:path w="1790890" h="1738891">
                <a:moveTo>
                  <a:pt x="1425995" y="1734295"/>
                </a:moveTo>
                <a:lnTo>
                  <a:pt x="1413339" y="1733469"/>
                </a:lnTo>
                <a:lnTo>
                  <a:pt x="1388026" y="1731412"/>
                </a:lnTo>
                <a:lnTo>
                  <a:pt x="1350058" y="1727745"/>
                </a:lnTo>
                <a:lnTo>
                  <a:pt x="1790890" y="1289460"/>
                </a:lnTo>
                <a:lnTo>
                  <a:pt x="1790890" y="1371519"/>
                </a:lnTo>
                <a:lnTo>
                  <a:pt x="1425995" y="1734295"/>
                </a:lnTo>
              </a:path>
              <a:path w="1790890" h="1738891">
                <a:moveTo>
                  <a:pt x="1521427" y="1738891"/>
                </a:moveTo>
                <a:lnTo>
                  <a:pt x="1790890" y="1469429"/>
                </a:lnTo>
                <a:lnTo>
                  <a:pt x="1790890" y="1556448"/>
                </a:lnTo>
                <a:lnTo>
                  <a:pt x="1610345" y="1736488"/>
                </a:lnTo>
                <a:lnTo>
                  <a:pt x="1572235" y="1738443"/>
                </a:lnTo>
                <a:lnTo>
                  <a:pt x="1521427" y="1738891"/>
                </a:lnTo>
              </a:path>
              <a:path w="1790890" h="1738891">
                <a:moveTo>
                  <a:pt x="1713696" y="1727745"/>
                </a:moveTo>
                <a:lnTo>
                  <a:pt x="1790890" y="1650907"/>
                </a:lnTo>
                <a:lnTo>
                  <a:pt x="1790890" y="1716636"/>
                </a:lnTo>
                <a:lnTo>
                  <a:pt x="1776975" y="1718982"/>
                </a:lnTo>
                <a:lnTo>
                  <a:pt x="1751770" y="1722831"/>
                </a:lnTo>
                <a:lnTo>
                  <a:pt x="1726405" y="1726221"/>
                </a:lnTo>
                <a:lnTo>
                  <a:pt x="1713696" y="1727745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555056"/>
            <a:ext cx="1797841" cy="1731942"/>
          </a:xfrm>
          <a:custGeom>
            <a:avLst/>
            <a:gdLst/>
            <a:ahLst/>
            <a:cxnLst/>
            <a:rect l="l" t="t" r="r" b="b"/>
            <a:pathLst>
              <a:path w="1797841" h="1731942">
                <a:moveTo>
                  <a:pt x="0" y="326492"/>
                </a:moveTo>
                <a:lnTo>
                  <a:pt x="0" y="236009"/>
                </a:lnTo>
                <a:lnTo>
                  <a:pt x="236009" y="0"/>
                </a:lnTo>
                <a:lnTo>
                  <a:pt x="287131" y="261"/>
                </a:lnTo>
                <a:lnTo>
                  <a:pt x="312600" y="878"/>
                </a:lnTo>
                <a:lnTo>
                  <a:pt x="325177" y="1393"/>
                </a:lnTo>
                <a:lnTo>
                  <a:pt x="0" y="326492"/>
                </a:lnTo>
              </a:path>
              <a:path w="1797841" h="1731942">
                <a:moveTo>
                  <a:pt x="0" y="145238"/>
                </a:moveTo>
                <a:lnTo>
                  <a:pt x="0" y="56738"/>
                </a:lnTo>
                <a:lnTo>
                  <a:pt x="39046" y="17750"/>
                </a:lnTo>
                <a:lnTo>
                  <a:pt x="64359" y="13956"/>
                </a:lnTo>
                <a:lnTo>
                  <a:pt x="114529" y="7867"/>
                </a:lnTo>
                <a:lnTo>
                  <a:pt x="139874" y="5572"/>
                </a:lnTo>
                <a:lnTo>
                  <a:pt x="0" y="145238"/>
                </a:lnTo>
              </a:path>
              <a:path w="1797841" h="1731942">
                <a:moveTo>
                  <a:pt x="0" y="507422"/>
                </a:moveTo>
                <a:lnTo>
                  <a:pt x="0" y="422741"/>
                </a:lnTo>
                <a:lnTo>
                  <a:pt x="416643" y="7500"/>
                </a:lnTo>
                <a:lnTo>
                  <a:pt x="454563" y="11622"/>
                </a:lnTo>
                <a:lnTo>
                  <a:pt x="467262" y="13170"/>
                </a:lnTo>
                <a:lnTo>
                  <a:pt x="479884" y="14858"/>
                </a:lnTo>
                <a:lnTo>
                  <a:pt x="492367" y="16718"/>
                </a:lnTo>
                <a:lnTo>
                  <a:pt x="0" y="507422"/>
                </a:lnTo>
              </a:path>
              <a:path w="1797841" h="1731942">
                <a:moveTo>
                  <a:pt x="0" y="683722"/>
                </a:moveTo>
                <a:lnTo>
                  <a:pt x="0" y="608263"/>
                </a:lnTo>
                <a:lnTo>
                  <a:pt x="581033" y="31954"/>
                </a:lnTo>
                <a:lnTo>
                  <a:pt x="642837" y="45977"/>
                </a:lnTo>
                <a:lnTo>
                  <a:pt x="0" y="683722"/>
                </a:lnTo>
              </a:path>
              <a:path w="1797841" h="1731942">
                <a:moveTo>
                  <a:pt x="0" y="864926"/>
                </a:moveTo>
                <a:lnTo>
                  <a:pt x="0" y="784603"/>
                </a:lnTo>
                <a:lnTo>
                  <a:pt x="715286" y="65482"/>
                </a:lnTo>
                <a:lnTo>
                  <a:pt x="751526" y="76778"/>
                </a:lnTo>
                <a:lnTo>
                  <a:pt x="763697" y="80758"/>
                </a:lnTo>
                <a:lnTo>
                  <a:pt x="775759" y="84924"/>
                </a:lnTo>
                <a:lnTo>
                  <a:pt x="0" y="864926"/>
                </a:lnTo>
              </a:path>
              <a:path w="1797841" h="1731942">
                <a:moveTo>
                  <a:pt x="0" y="1049380"/>
                </a:moveTo>
                <a:lnTo>
                  <a:pt x="0" y="965651"/>
                </a:lnTo>
                <a:lnTo>
                  <a:pt x="853707" y="114743"/>
                </a:lnTo>
                <a:lnTo>
                  <a:pt x="865313" y="119620"/>
                </a:lnTo>
                <a:lnTo>
                  <a:pt x="876918" y="124709"/>
                </a:lnTo>
                <a:lnTo>
                  <a:pt x="911734" y="140718"/>
                </a:lnTo>
                <a:lnTo>
                  <a:pt x="0" y="1049380"/>
                </a:lnTo>
              </a:path>
              <a:path w="1797841" h="1731942">
                <a:moveTo>
                  <a:pt x="0" y="1231390"/>
                </a:moveTo>
                <a:lnTo>
                  <a:pt x="0" y="1145253"/>
                </a:lnTo>
                <a:lnTo>
                  <a:pt x="974465" y="172789"/>
                </a:lnTo>
                <a:lnTo>
                  <a:pt x="985604" y="178568"/>
                </a:lnTo>
                <a:lnTo>
                  <a:pt x="996743" y="184578"/>
                </a:lnTo>
                <a:lnTo>
                  <a:pt x="1007882" y="190760"/>
                </a:lnTo>
                <a:lnTo>
                  <a:pt x="1030161" y="203414"/>
                </a:lnTo>
                <a:lnTo>
                  <a:pt x="0" y="1231390"/>
                </a:lnTo>
              </a:path>
              <a:path w="1797841" h="1731942">
                <a:moveTo>
                  <a:pt x="0" y="1413335"/>
                </a:moveTo>
                <a:lnTo>
                  <a:pt x="0" y="1325313"/>
                </a:lnTo>
                <a:lnTo>
                  <a:pt x="1088785" y="237779"/>
                </a:lnTo>
                <a:lnTo>
                  <a:pt x="1099352" y="244470"/>
                </a:lnTo>
                <a:lnTo>
                  <a:pt x="1109919" y="251406"/>
                </a:lnTo>
                <a:lnTo>
                  <a:pt x="1120486" y="258527"/>
                </a:lnTo>
                <a:lnTo>
                  <a:pt x="1141620" y="273076"/>
                </a:lnTo>
                <a:lnTo>
                  <a:pt x="0" y="1413335"/>
                </a:lnTo>
              </a:path>
              <a:path w="1797841" h="1731942">
                <a:moveTo>
                  <a:pt x="0" y="1596465"/>
                </a:moveTo>
                <a:lnTo>
                  <a:pt x="0" y="1507199"/>
                </a:lnTo>
                <a:lnTo>
                  <a:pt x="1195270" y="312618"/>
                </a:lnTo>
                <a:lnTo>
                  <a:pt x="1205160" y="320208"/>
                </a:lnTo>
                <a:lnTo>
                  <a:pt x="1215051" y="328054"/>
                </a:lnTo>
                <a:lnTo>
                  <a:pt x="1224941" y="336093"/>
                </a:lnTo>
                <a:lnTo>
                  <a:pt x="1244721" y="352491"/>
                </a:lnTo>
                <a:lnTo>
                  <a:pt x="0" y="1596465"/>
                </a:lnTo>
              </a:path>
              <a:path w="1797841" h="1731942">
                <a:moveTo>
                  <a:pt x="0" y="1731942"/>
                </a:moveTo>
                <a:lnTo>
                  <a:pt x="0" y="1686694"/>
                </a:lnTo>
                <a:lnTo>
                  <a:pt x="1293875" y="393286"/>
                </a:lnTo>
                <a:lnTo>
                  <a:pt x="1302993" y="402250"/>
                </a:lnTo>
                <a:lnTo>
                  <a:pt x="1330345" y="428505"/>
                </a:lnTo>
                <a:lnTo>
                  <a:pt x="1339462" y="437480"/>
                </a:lnTo>
                <a:lnTo>
                  <a:pt x="44531" y="1731942"/>
                </a:lnTo>
                <a:lnTo>
                  <a:pt x="0" y="1731942"/>
                </a:lnTo>
              </a:path>
              <a:path w="1797841" h="1731942">
                <a:moveTo>
                  <a:pt x="225660" y="1731942"/>
                </a:moveTo>
                <a:lnTo>
                  <a:pt x="135927" y="1731942"/>
                </a:lnTo>
                <a:lnTo>
                  <a:pt x="1384479" y="483891"/>
                </a:lnTo>
                <a:lnTo>
                  <a:pt x="1393421" y="493012"/>
                </a:lnTo>
                <a:lnTo>
                  <a:pt x="1402102" y="502201"/>
                </a:lnTo>
                <a:lnTo>
                  <a:pt x="1410589" y="511523"/>
                </a:lnTo>
                <a:lnTo>
                  <a:pt x="1418945" y="521044"/>
                </a:lnTo>
                <a:lnTo>
                  <a:pt x="1427237" y="530827"/>
                </a:lnTo>
                <a:lnTo>
                  <a:pt x="225660" y="1731942"/>
                </a:lnTo>
              </a:path>
              <a:path w="1797841" h="1731942">
                <a:moveTo>
                  <a:pt x="407116" y="1731942"/>
                </a:moveTo>
                <a:lnTo>
                  <a:pt x="318087" y="1731942"/>
                </a:lnTo>
                <a:lnTo>
                  <a:pt x="1469774" y="581876"/>
                </a:lnTo>
                <a:lnTo>
                  <a:pt x="1477809" y="591892"/>
                </a:lnTo>
                <a:lnTo>
                  <a:pt x="1485590" y="602093"/>
                </a:lnTo>
                <a:lnTo>
                  <a:pt x="1493180" y="612352"/>
                </a:lnTo>
                <a:lnTo>
                  <a:pt x="1500644" y="622541"/>
                </a:lnTo>
                <a:lnTo>
                  <a:pt x="1508045" y="632535"/>
                </a:lnTo>
                <a:lnTo>
                  <a:pt x="407116" y="1731942"/>
                </a:lnTo>
              </a:path>
              <a:path w="1797841" h="1731942">
                <a:moveTo>
                  <a:pt x="586902" y="1731942"/>
                </a:moveTo>
                <a:lnTo>
                  <a:pt x="499379" y="1731942"/>
                </a:lnTo>
                <a:lnTo>
                  <a:pt x="1545535" y="687318"/>
                </a:lnTo>
                <a:lnTo>
                  <a:pt x="1552610" y="697996"/>
                </a:lnTo>
                <a:lnTo>
                  <a:pt x="1559444" y="708845"/>
                </a:lnTo>
                <a:lnTo>
                  <a:pt x="1566097" y="719744"/>
                </a:lnTo>
                <a:lnTo>
                  <a:pt x="1572629" y="730572"/>
                </a:lnTo>
                <a:lnTo>
                  <a:pt x="1579101" y="741208"/>
                </a:lnTo>
                <a:lnTo>
                  <a:pt x="586902" y="1731942"/>
                </a:lnTo>
              </a:path>
              <a:path w="1797841" h="1731942">
                <a:moveTo>
                  <a:pt x="768672" y="1731942"/>
                </a:moveTo>
                <a:lnTo>
                  <a:pt x="683180" y="1731942"/>
                </a:lnTo>
                <a:lnTo>
                  <a:pt x="1614412" y="803038"/>
                </a:lnTo>
                <a:lnTo>
                  <a:pt x="1620505" y="814278"/>
                </a:lnTo>
                <a:lnTo>
                  <a:pt x="1626373" y="825670"/>
                </a:lnTo>
                <a:lnTo>
                  <a:pt x="1632072" y="837102"/>
                </a:lnTo>
                <a:lnTo>
                  <a:pt x="1637659" y="848461"/>
                </a:lnTo>
                <a:lnTo>
                  <a:pt x="1643190" y="859634"/>
                </a:lnTo>
                <a:lnTo>
                  <a:pt x="768672" y="1731942"/>
                </a:lnTo>
              </a:path>
              <a:path w="1797841" h="1731942">
                <a:moveTo>
                  <a:pt x="949196" y="1731942"/>
                </a:moveTo>
                <a:lnTo>
                  <a:pt x="866066" y="1731942"/>
                </a:lnTo>
                <a:lnTo>
                  <a:pt x="1673491" y="927613"/>
                </a:lnTo>
                <a:lnTo>
                  <a:pt x="1678606" y="939121"/>
                </a:lnTo>
                <a:lnTo>
                  <a:pt x="1683516" y="950705"/>
                </a:lnTo>
                <a:lnTo>
                  <a:pt x="1688272" y="962415"/>
                </a:lnTo>
                <a:lnTo>
                  <a:pt x="1692925" y="974303"/>
                </a:lnTo>
                <a:lnTo>
                  <a:pt x="1697527" y="986420"/>
                </a:lnTo>
                <a:lnTo>
                  <a:pt x="949196" y="1731942"/>
                </a:lnTo>
              </a:path>
              <a:path w="1797841" h="1731942">
                <a:moveTo>
                  <a:pt x="1129360" y="1731942"/>
                </a:moveTo>
                <a:lnTo>
                  <a:pt x="1050123" y="1731942"/>
                </a:lnTo>
                <a:lnTo>
                  <a:pt x="1723864" y="1062251"/>
                </a:lnTo>
                <a:lnTo>
                  <a:pt x="1727514" y="1074417"/>
                </a:lnTo>
                <a:lnTo>
                  <a:pt x="1738462" y="1110663"/>
                </a:lnTo>
                <a:lnTo>
                  <a:pt x="1742111" y="1122958"/>
                </a:lnTo>
                <a:lnTo>
                  <a:pt x="1129360" y="1731942"/>
                </a:lnTo>
              </a:path>
              <a:path w="1797841" h="1731942">
                <a:moveTo>
                  <a:pt x="1313711" y="1731942"/>
                </a:moveTo>
                <a:lnTo>
                  <a:pt x="1223770" y="1731942"/>
                </a:lnTo>
                <a:lnTo>
                  <a:pt x="1760350" y="1195976"/>
                </a:lnTo>
                <a:lnTo>
                  <a:pt x="1763108" y="1208420"/>
                </a:lnTo>
                <a:lnTo>
                  <a:pt x="1770994" y="1245754"/>
                </a:lnTo>
                <a:lnTo>
                  <a:pt x="1775549" y="1270643"/>
                </a:lnTo>
                <a:lnTo>
                  <a:pt x="1313711" y="1731942"/>
                </a:lnTo>
              </a:path>
              <a:path w="1797841" h="1731942">
                <a:moveTo>
                  <a:pt x="1495021" y="1731942"/>
                </a:moveTo>
                <a:lnTo>
                  <a:pt x="1412452" y="1731942"/>
                </a:lnTo>
                <a:lnTo>
                  <a:pt x="1788853" y="1357716"/>
                </a:lnTo>
                <a:lnTo>
                  <a:pt x="1790100" y="1370372"/>
                </a:lnTo>
                <a:lnTo>
                  <a:pt x="1793444" y="1408340"/>
                </a:lnTo>
                <a:lnTo>
                  <a:pt x="1795054" y="1433653"/>
                </a:lnTo>
                <a:lnTo>
                  <a:pt x="1495021" y="1731942"/>
                </a:lnTo>
              </a:path>
              <a:path w="1797841" h="1731942">
                <a:moveTo>
                  <a:pt x="1677558" y="1731942"/>
                </a:moveTo>
                <a:lnTo>
                  <a:pt x="1587326" y="1731942"/>
                </a:lnTo>
                <a:lnTo>
                  <a:pt x="1797841" y="1521427"/>
                </a:lnTo>
                <a:lnTo>
                  <a:pt x="1797708" y="1538477"/>
                </a:lnTo>
                <a:lnTo>
                  <a:pt x="1796665" y="1576754"/>
                </a:lnTo>
                <a:lnTo>
                  <a:pt x="1795054" y="1614775"/>
                </a:lnTo>
                <a:lnTo>
                  <a:pt x="1677558" y="1731942"/>
                </a:lnTo>
              </a:path>
              <a:path w="1797841" h="1731942">
                <a:moveTo>
                  <a:pt x="1784452" y="1731942"/>
                </a:moveTo>
                <a:lnTo>
                  <a:pt x="1774538" y="1731942"/>
                </a:lnTo>
                <a:lnTo>
                  <a:pt x="1785872" y="1720661"/>
                </a:lnTo>
                <a:lnTo>
                  <a:pt x="1784452" y="1731942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00" y="4946996"/>
            <a:ext cx="16230598" cy="1154335"/>
          </a:xfrm>
          <a:custGeom>
            <a:avLst/>
            <a:gdLst/>
            <a:ahLst/>
            <a:cxnLst/>
            <a:rect l="l" t="t" r="r" b="b"/>
            <a:pathLst>
              <a:path w="16230598" h="1914524">
                <a:moveTo>
                  <a:pt x="0" y="0"/>
                </a:moveTo>
                <a:lnTo>
                  <a:pt x="16230598" y="0"/>
                </a:lnTo>
                <a:lnTo>
                  <a:pt x="16230598" y="1914524"/>
                </a:lnTo>
                <a:lnTo>
                  <a:pt x="0" y="1914524"/>
                </a:lnTo>
                <a:lnTo>
                  <a:pt x="0" y="0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7800" y="5134469"/>
            <a:ext cx="8498271" cy="706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4500" b="1" spc="420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Diskuse a různé</a:t>
            </a:r>
            <a:endParaRPr sz="45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28852" y="1028700"/>
            <a:ext cx="7810348" cy="78583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51742" y="1112606"/>
            <a:ext cx="61038" cy="3642546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 flipV="1">
            <a:off x="1028852" y="4709434"/>
            <a:ext cx="7810348" cy="45719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 flipH="1">
            <a:off x="8763000" y="1112802"/>
            <a:ext cx="76200" cy="3642350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64931" y="1337347"/>
            <a:ext cx="4545665" cy="4525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906780" algn="l"/>
              </a:tabLst>
            </a:pPr>
            <a:r>
              <a:rPr lang="cs-CZ" sz="2400" b="1" spc="8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TERMÍNY JEDNÁNÍ ŘV </a:t>
            </a:r>
            <a:r>
              <a:rPr lang="cs-CZ" sz="2400" b="1" spc="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2021</a:t>
            </a:r>
            <a:endParaRPr lang="cs-CZ"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5614" y="2463097"/>
            <a:ext cx="6343909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Čtvrtek 20. května 2021 od 15:30 hod.</a:t>
            </a:r>
          </a:p>
          <a:p>
            <a:pPr marL="355600" marR="12700" indent="-342900">
              <a:lnSpc>
                <a:spcPct val="117600"/>
              </a:lnSpc>
              <a:buFont typeface="Arial" panose="020B0604020202020204" pitchFamily="34" charset="0"/>
              <a:buChar char="•"/>
            </a:pPr>
            <a:r>
              <a:rPr lang="cs-CZ" sz="2400" spc="-114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Čtvrtek 11. listopadu 2021 od 15:30 hod</a:t>
            </a:r>
            <a:r>
              <a:rPr sz="2400" spc="-185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.</a:t>
            </a:r>
            <a:endParaRPr sz="2400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078504" y="1028700"/>
            <a:ext cx="8180516" cy="74754"/>
          </a:xfrm>
          <a:custGeom>
            <a:avLst/>
            <a:gdLst/>
            <a:ahLst/>
            <a:cxnLst/>
            <a:rect l="l" t="t" r="r" b="b"/>
            <a:pathLst>
              <a:path w="5198777" h="83906">
                <a:moveTo>
                  <a:pt x="0" y="0"/>
                </a:moveTo>
                <a:lnTo>
                  <a:pt x="5198777" y="0"/>
                </a:lnTo>
                <a:lnTo>
                  <a:pt x="5198777" y="83906"/>
                </a:lnTo>
                <a:lnTo>
                  <a:pt x="0" y="8390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 flipH="1">
            <a:off x="9078502" y="1112606"/>
            <a:ext cx="45719" cy="3642545"/>
          </a:xfrm>
          <a:custGeom>
            <a:avLst/>
            <a:gdLst/>
            <a:ahLst/>
            <a:cxnLst/>
            <a:rect l="l" t="t" r="r" b="b"/>
            <a:pathLst>
              <a:path w="83928" h="2760026">
                <a:moveTo>
                  <a:pt x="0" y="0"/>
                </a:moveTo>
                <a:lnTo>
                  <a:pt x="83928" y="0"/>
                </a:lnTo>
                <a:lnTo>
                  <a:pt x="83928" y="2760026"/>
                </a:lnTo>
                <a:lnTo>
                  <a:pt x="0" y="2760026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078502" y="4709432"/>
            <a:ext cx="8180517" cy="45719"/>
          </a:xfrm>
          <a:custGeom>
            <a:avLst/>
            <a:gdLst/>
            <a:ahLst/>
            <a:cxnLst/>
            <a:rect l="l" t="t" r="r" b="b"/>
            <a:pathLst>
              <a:path w="5198777" h="85178">
                <a:moveTo>
                  <a:pt x="0" y="0"/>
                </a:moveTo>
                <a:lnTo>
                  <a:pt x="5198777" y="0"/>
                </a:lnTo>
                <a:lnTo>
                  <a:pt x="5198777" y="85178"/>
                </a:lnTo>
                <a:lnTo>
                  <a:pt x="0" y="85178"/>
                </a:lnTo>
                <a:lnTo>
                  <a:pt x="0" y="0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174522" y="1112801"/>
            <a:ext cx="84498" cy="3642349"/>
          </a:xfrm>
          <a:custGeom>
            <a:avLst/>
            <a:gdLst/>
            <a:ahLst/>
            <a:cxnLst/>
            <a:rect l="l" t="t" r="r" b="b"/>
            <a:pathLst>
              <a:path w="85714" h="2759338">
                <a:moveTo>
                  <a:pt x="85714" y="2759338"/>
                </a:moveTo>
                <a:lnTo>
                  <a:pt x="0" y="2759338"/>
                </a:lnTo>
                <a:lnTo>
                  <a:pt x="0" y="0"/>
                </a:lnTo>
                <a:lnTo>
                  <a:pt x="85714" y="0"/>
                </a:lnTo>
                <a:lnTo>
                  <a:pt x="85714" y="2759338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2535555" y="2017563"/>
            <a:ext cx="4248150" cy="155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0"/>
              </a:spcBef>
            </a:pPr>
            <a:endParaRPr sz="600" dirty="0">
              <a:latin typeface="Josefin Sans Regular" panose="020B0604020202020204" charset="-18"/>
            </a:endParaRPr>
          </a:p>
          <a:p>
            <a:pPr>
              <a:lnSpc>
                <a:spcPts val="1000"/>
              </a:lnSpc>
            </a:pPr>
            <a:endParaRPr sz="1000" dirty="0">
              <a:latin typeface="Josefin Sans Regular" panose="020B0604020202020204" charset="-18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10849" y="2861884"/>
            <a:ext cx="4120515" cy="25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endParaRPr lang="pl-PL"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258858" y="1668988"/>
            <a:ext cx="4248150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117600"/>
              </a:lnSpc>
            </a:pPr>
            <a:endParaRPr sz="1700" dirty="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03265" y="7771665"/>
            <a:ext cx="4248150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117600"/>
              </a:lnSpc>
            </a:pPr>
            <a:endParaRPr sz="1700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214810" y="6704663"/>
            <a:ext cx="4983210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endParaRPr lang="pl-PL"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783705" y="5145849"/>
            <a:ext cx="1451127" cy="612604"/>
          </a:xfrm>
          <a:custGeom>
            <a:avLst/>
            <a:gdLst/>
            <a:ahLst/>
            <a:cxnLst/>
            <a:rect l="l" t="t" r="r" b="b"/>
            <a:pathLst>
              <a:path w="1451127" h="612604">
                <a:moveTo>
                  <a:pt x="1333358" y="295414"/>
                </a:moveTo>
                <a:lnTo>
                  <a:pt x="540344" y="295414"/>
                </a:lnTo>
                <a:lnTo>
                  <a:pt x="715354" y="0"/>
                </a:lnTo>
                <a:lnTo>
                  <a:pt x="920991" y="285978"/>
                </a:lnTo>
                <a:lnTo>
                  <a:pt x="1326171" y="285978"/>
                </a:lnTo>
                <a:lnTo>
                  <a:pt x="1333358" y="295414"/>
                </a:lnTo>
                <a:close/>
              </a:path>
              <a:path w="1451127" h="612604">
                <a:moveTo>
                  <a:pt x="1326171" y="285978"/>
                </a:moveTo>
                <a:lnTo>
                  <a:pt x="920991" y="285978"/>
                </a:lnTo>
                <a:lnTo>
                  <a:pt x="1114961" y="8710"/>
                </a:lnTo>
                <a:lnTo>
                  <a:pt x="1326171" y="285978"/>
                </a:lnTo>
                <a:close/>
              </a:path>
              <a:path w="1451127" h="612604">
                <a:moveTo>
                  <a:pt x="149487" y="612604"/>
                </a:moveTo>
                <a:lnTo>
                  <a:pt x="0" y="522600"/>
                </a:lnTo>
                <a:lnTo>
                  <a:pt x="301163" y="27581"/>
                </a:lnTo>
                <a:lnTo>
                  <a:pt x="540344" y="295414"/>
                </a:lnTo>
                <a:lnTo>
                  <a:pt x="1333358" y="295414"/>
                </a:lnTo>
                <a:lnTo>
                  <a:pt x="1340546" y="304850"/>
                </a:lnTo>
                <a:lnTo>
                  <a:pt x="1120795" y="304850"/>
                </a:lnTo>
                <a:lnTo>
                  <a:pt x="1111167" y="318641"/>
                </a:lnTo>
                <a:lnTo>
                  <a:pt x="729938" y="318641"/>
                </a:lnTo>
                <a:lnTo>
                  <a:pt x="729074" y="320092"/>
                </a:lnTo>
                <a:lnTo>
                  <a:pt x="328144" y="320092"/>
                </a:lnTo>
                <a:lnTo>
                  <a:pt x="149487" y="612604"/>
                </a:lnTo>
                <a:close/>
              </a:path>
              <a:path w="1451127" h="612604">
                <a:moveTo>
                  <a:pt x="1311848" y="555263"/>
                </a:moveTo>
                <a:lnTo>
                  <a:pt x="1120795" y="304850"/>
                </a:lnTo>
                <a:lnTo>
                  <a:pt x="1340546" y="304850"/>
                </a:lnTo>
                <a:lnTo>
                  <a:pt x="1451127" y="450017"/>
                </a:lnTo>
                <a:lnTo>
                  <a:pt x="1311848" y="555263"/>
                </a:lnTo>
                <a:close/>
              </a:path>
              <a:path w="1451127" h="612604">
                <a:moveTo>
                  <a:pt x="923179" y="587925"/>
                </a:moveTo>
                <a:lnTo>
                  <a:pt x="729938" y="318641"/>
                </a:lnTo>
                <a:lnTo>
                  <a:pt x="1111167" y="318641"/>
                </a:lnTo>
                <a:lnTo>
                  <a:pt x="923179" y="587925"/>
                </a:lnTo>
                <a:close/>
              </a:path>
              <a:path w="1451127" h="612604">
                <a:moveTo>
                  <a:pt x="568783" y="589377"/>
                </a:moveTo>
                <a:lnTo>
                  <a:pt x="328144" y="320092"/>
                </a:lnTo>
                <a:lnTo>
                  <a:pt x="729074" y="320092"/>
                </a:lnTo>
                <a:lnTo>
                  <a:pt x="568783" y="589377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65616" y="5217138"/>
            <a:ext cx="1122983" cy="612604"/>
          </a:xfrm>
          <a:custGeom>
            <a:avLst/>
            <a:gdLst/>
            <a:ahLst/>
            <a:cxnLst/>
            <a:rect l="l" t="t" r="r" b="b"/>
            <a:pathLst>
              <a:path w="1122983" h="612604">
                <a:moveTo>
                  <a:pt x="117768" y="317189"/>
                </a:moveTo>
                <a:lnTo>
                  <a:pt x="910782" y="317189"/>
                </a:lnTo>
                <a:lnTo>
                  <a:pt x="735772" y="612604"/>
                </a:lnTo>
                <a:lnTo>
                  <a:pt x="530135" y="326625"/>
                </a:lnTo>
                <a:lnTo>
                  <a:pt x="124956" y="326625"/>
                </a:lnTo>
                <a:lnTo>
                  <a:pt x="117768" y="317189"/>
                </a:lnTo>
                <a:close/>
              </a:path>
              <a:path w="1122983" h="612604">
                <a:moveTo>
                  <a:pt x="124956" y="326625"/>
                </a:moveTo>
                <a:lnTo>
                  <a:pt x="530135" y="326625"/>
                </a:lnTo>
                <a:lnTo>
                  <a:pt x="336165" y="603894"/>
                </a:lnTo>
                <a:lnTo>
                  <a:pt x="124956" y="326625"/>
                </a:lnTo>
                <a:close/>
              </a:path>
              <a:path w="1122983" h="612604">
                <a:moveTo>
                  <a:pt x="1301639" y="0"/>
                </a:moveTo>
                <a:lnTo>
                  <a:pt x="1451127" y="90003"/>
                </a:lnTo>
                <a:lnTo>
                  <a:pt x="1149963" y="585022"/>
                </a:lnTo>
                <a:lnTo>
                  <a:pt x="910782" y="317189"/>
                </a:lnTo>
                <a:lnTo>
                  <a:pt x="117768" y="317189"/>
                </a:lnTo>
                <a:lnTo>
                  <a:pt x="110580" y="307753"/>
                </a:lnTo>
                <a:lnTo>
                  <a:pt x="330332" y="307753"/>
                </a:lnTo>
                <a:lnTo>
                  <a:pt x="339959" y="293962"/>
                </a:lnTo>
                <a:lnTo>
                  <a:pt x="721188" y="293962"/>
                </a:lnTo>
                <a:lnTo>
                  <a:pt x="722052" y="292511"/>
                </a:lnTo>
                <a:lnTo>
                  <a:pt x="1122983" y="292511"/>
                </a:lnTo>
                <a:lnTo>
                  <a:pt x="1301639" y="0"/>
                </a:lnTo>
                <a:close/>
              </a:path>
              <a:path w="1122983" h="612604">
                <a:moveTo>
                  <a:pt x="139279" y="57340"/>
                </a:moveTo>
                <a:lnTo>
                  <a:pt x="330332" y="307753"/>
                </a:lnTo>
                <a:lnTo>
                  <a:pt x="110580" y="307753"/>
                </a:lnTo>
                <a:lnTo>
                  <a:pt x="0" y="162586"/>
                </a:lnTo>
                <a:lnTo>
                  <a:pt x="139279" y="57340"/>
                </a:lnTo>
                <a:close/>
              </a:path>
              <a:path w="1122983" h="612604">
                <a:moveTo>
                  <a:pt x="527947" y="24678"/>
                </a:moveTo>
                <a:lnTo>
                  <a:pt x="721188" y="293962"/>
                </a:lnTo>
                <a:lnTo>
                  <a:pt x="339959" y="293962"/>
                </a:lnTo>
                <a:lnTo>
                  <a:pt x="527947" y="24678"/>
                </a:lnTo>
                <a:close/>
              </a:path>
              <a:path w="1122983" h="612604">
                <a:moveTo>
                  <a:pt x="882343" y="23226"/>
                </a:moveTo>
                <a:lnTo>
                  <a:pt x="1122983" y="292511"/>
                </a:lnTo>
                <a:lnTo>
                  <a:pt x="722052" y="292511"/>
                </a:lnTo>
                <a:lnTo>
                  <a:pt x="882343" y="23226"/>
                </a:lnTo>
                <a:close/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ovéPole 22"/>
          <p:cNvSpPr txBox="1"/>
          <p:nvPr/>
        </p:nvSpPr>
        <p:spPr>
          <a:xfrm>
            <a:off x="9635837" y="2068143"/>
            <a:ext cx="69610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Medailonky škol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Zveřejnění odkazu na MAP II na webu škol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Fotky/videa z využívání pomůcek zakoupených v rámci MAP II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Vyzvednutí smluv o výpůjčce/darovacích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smluv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Příprava návrhu ZŠ Přádelní</a:t>
            </a:r>
            <a:endParaRPr lang="cs-CZ" sz="2400" dirty="0">
              <a:solidFill>
                <a:schemeClr val="bg1"/>
              </a:solidFill>
              <a:latin typeface="Josefin Sans Regular" panose="020B0604020202020204" charset="-18"/>
            </a:endParaRPr>
          </a:p>
        </p:txBody>
      </p:sp>
      <p:cxnSp>
        <p:nvCxnSpPr>
          <p:cNvPr id="45" name="Přímá spojnice se šipkou 44"/>
          <p:cNvCxnSpPr/>
          <p:nvPr/>
        </p:nvCxnSpPr>
        <p:spPr>
          <a:xfrm>
            <a:off x="9928412" y="9258300"/>
            <a:ext cx="531783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ject 10"/>
          <p:cNvSpPr txBox="1"/>
          <p:nvPr/>
        </p:nvSpPr>
        <p:spPr>
          <a:xfrm>
            <a:off x="10439828" y="1335582"/>
            <a:ext cx="4545665" cy="4525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tabLst>
                <a:tab pos="906780" algn="l"/>
              </a:tabLst>
            </a:pPr>
            <a:r>
              <a:rPr lang="cs-CZ" sz="2400" b="1" spc="8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RŮZNÉ</a:t>
            </a:r>
            <a:endParaRPr lang="cs-CZ" sz="24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47" name="object 10"/>
          <p:cNvSpPr txBox="1"/>
          <p:nvPr/>
        </p:nvSpPr>
        <p:spPr>
          <a:xfrm>
            <a:off x="1425029" y="7266495"/>
            <a:ext cx="4545665" cy="4525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906780" algn="l"/>
              </a:tabLst>
            </a:pPr>
            <a:r>
              <a:rPr lang="cs-CZ" sz="2400" b="1" spc="80" dirty="0" smtClean="0">
                <a:solidFill>
                  <a:srgbClr val="AD74FF"/>
                </a:solidFill>
                <a:latin typeface="Josefin Sans Regular" panose="020B0604020202020204" charset="-18"/>
                <a:cs typeface="Arial"/>
              </a:rPr>
              <a:t>,</a:t>
            </a:r>
            <a:endParaRPr lang="cs-CZ" sz="2400" b="1" dirty="0">
              <a:solidFill>
                <a:srgbClr val="AD74FF"/>
              </a:solidFill>
              <a:latin typeface="Josefin Sans Regular" panose="020B0604020202020204" charset="-18"/>
              <a:cs typeface="Arial"/>
            </a:endParaRP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098" y="6342984"/>
            <a:ext cx="5600807" cy="367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745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1086716" y="6910657"/>
            <a:ext cx="2180430" cy="2180430"/>
            <a:chOff x="-2540" y="-2540"/>
            <a:chExt cx="6355080" cy="6355080"/>
          </a:xfrm>
        </p:grpSpPr>
        <p:sp>
          <p:nvSpPr>
            <p:cNvPr id="3" name="Freeform 3"/>
            <p:cNvSpPr/>
            <p:nvPr/>
          </p:nvSpPr>
          <p:spPr>
            <a:xfrm>
              <a:off x="-2540" y="-2540"/>
              <a:ext cx="6355080" cy="6355080"/>
            </a:xfrm>
            <a:custGeom>
              <a:avLst/>
              <a:gdLst/>
              <a:ahLst/>
              <a:cxnLst/>
              <a:rect l="l" t="t" r="r" b="b"/>
              <a:pathLst>
                <a:path w="6355080" h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2D1674"/>
            </a:solidFill>
          </p:spPr>
        </p:sp>
      </p:grpSp>
      <p:sp>
        <p:nvSpPr>
          <p:cNvPr id="4" name="AutoShape 4"/>
          <p:cNvSpPr/>
          <p:nvPr/>
        </p:nvSpPr>
        <p:spPr>
          <a:xfrm>
            <a:off x="1028700" y="1028699"/>
            <a:ext cx="16230600" cy="8229600"/>
          </a:xfrm>
          <a:prstGeom prst="rect">
            <a:avLst/>
          </a:prstGeom>
          <a:solidFill>
            <a:srgbClr val="2D1674"/>
          </a:solidFill>
        </p:spPr>
      </p:sp>
      <p:sp>
        <p:nvSpPr>
          <p:cNvPr id="6" name="TextBox 6"/>
          <p:cNvSpPr txBox="1"/>
          <p:nvPr/>
        </p:nvSpPr>
        <p:spPr>
          <a:xfrm>
            <a:off x="3189417" y="4022298"/>
            <a:ext cx="11909166" cy="7566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912"/>
              </a:lnSpc>
            </a:pPr>
            <a:endParaRPr lang="en-US" sz="5375" dirty="0">
              <a:solidFill>
                <a:srgbClr val="FBF1EF"/>
              </a:solidFill>
              <a:latin typeface="Sanchez"/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>
          <a:xfrm>
            <a:off x="-592166" y="-631009"/>
            <a:ext cx="3051232" cy="3051232"/>
            <a:chOff x="0" y="0"/>
            <a:chExt cx="2787650" cy="278765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16280564" y="720939"/>
            <a:ext cx="1451289" cy="615521"/>
            <a:chOff x="0" y="0"/>
            <a:chExt cx="2527300" cy="107188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12" name="Group 12"/>
          <p:cNvGrpSpPr>
            <a:grpSpLocks noChangeAspect="1"/>
          </p:cNvGrpSpPr>
          <p:nvPr/>
        </p:nvGrpSpPr>
        <p:grpSpPr>
          <a:xfrm>
            <a:off x="725642" y="8950539"/>
            <a:ext cx="1451289" cy="615521"/>
            <a:chOff x="0" y="0"/>
            <a:chExt cx="2527300" cy="107188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14" name="Group 14"/>
          <p:cNvGrpSpPr>
            <a:grpSpLocks noChangeAspect="1"/>
          </p:cNvGrpSpPr>
          <p:nvPr/>
        </p:nvGrpSpPr>
        <p:grpSpPr>
          <a:xfrm>
            <a:off x="15828934" y="7866778"/>
            <a:ext cx="3051232" cy="3051232"/>
            <a:chOff x="0" y="0"/>
            <a:chExt cx="2787650" cy="278765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16" name="TextBox 6"/>
          <p:cNvSpPr txBox="1"/>
          <p:nvPr/>
        </p:nvSpPr>
        <p:spPr>
          <a:xfrm>
            <a:off x="3230703" y="2411940"/>
            <a:ext cx="11909166" cy="3026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912"/>
              </a:lnSpc>
            </a:pPr>
            <a:r>
              <a:rPr lang="cs-CZ" sz="5375" dirty="0" smtClean="0">
                <a:solidFill>
                  <a:srgbClr val="FBF1EF"/>
                </a:solidFill>
                <a:latin typeface="Sanchez"/>
              </a:rPr>
              <a:t>TĚŠÍME SE</a:t>
            </a:r>
          </a:p>
          <a:p>
            <a:pPr algn="ctr">
              <a:lnSpc>
                <a:spcPts val="5912"/>
              </a:lnSpc>
            </a:pPr>
            <a:r>
              <a:rPr lang="cs-CZ" sz="5375" dirty="0" smtClean="0">
                <a:solidFill>
                  <a:srgbClr val="FBF1EF"/>
                </a:solidFill>
                <a:latin typeface="Sanchez"/>
              </a:rPr>
              <a:t>NA DALŠÍ SETKÁNÍ</a:t>
            </a:r>
          </a:p>
          <a:p>
            <a:pPr algn="ctr">
              <a:lnSpc>
                <a:spcPts val="5912"/>
              </a:lnSpc>
            </a:pPr>
            <a:endParaRPr lang="cs-CZ" sz="5375" dirty="0">
              <a:solidFill>
                <a:srgbClr val="FBF1EF"/>
              </a:solidFill>
              <a:latin typeface="Sanchez"/>
            </a:endParaRPr>
          </a:p>
          <a:p>
            <a:pPr algn="ctr">
              <a:lnSpc>
                <a:spcPts val="5912"/>
              </a:lnSpc>
            </a:pPr>
            <a:r>
              <a:rPr lang="cs-CZ" sz="5375" dirty="0" smtClean="0">
                <a:solidFill>
                  <a:srgbClr val="FBF1EF"/>
                </a:solidFill>
                <a:latin typeface="Sanchez"/>
              </a:rPr>
              <a:t>VÁŠ TÝM MAP II</a:t>
            </a:r>
            <a:endParaRPr lang="en-US" sz="5375" dirty="0">
              <a:solidFill>
                <a:srgbClr val="FBF1EF"/>
              </a:solidFill>
              <a:latin typeface="Sanchez"/>
            </a:endParaRPr>
          </a:p>
        </p:txBody>
      </p:sp>
    </p:spTree>
    <p:extLst>
      <p:ext uri="{BB962C8B-B14F-4D97-AF65-F5344CB8AC3E}">
        <p14:creationId xmlns:p14="http://schemas.microsoft.com/office/powerpoint/2010/main" val="8333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547041" y="-573575"/>
            <a:ext cx="7332555" cy="11434151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3" name="Group 3"/>
          <p:cNvGrpSpPr>
            <a:grpSpLocks noChangeAspect="1"/>
          </p:cNvGrpSpPr>
          <p:nvPr/>
        </p:nvGrpSpPr>
        <p:grpSpPr>
          <a:xfrm>
            <a:off x="-232212" y="-1602264"/>
            <a:ext cx="3051232" cy="3051232"/>
            <a:chOff x="0" y="0"/>
            <a:chExt cx="2787650" cy="278765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837173" y="4071807"/>
            <a:ext cx="5948341" cy="2162674"/>
            <a:chOff x="0" y="56938"/>
            <a:chExt cx="7931122" cy="2883565"/>
          </a:xfrm>
        </p:grpSpPr>
        <p:sp>
          <p:nvSpPr>
            <p:cNvPr id="6" name="TextBox 6"/>
            <p:cNvSpPr txBox="1"/>
            <p:nvPr/>
          </p:nvSpPr>
          <p:spPr>
            <a:xfrm>
              <a:off x="0" y="56938"/>
              <a:ext cx="7931122" cy="20887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6077"/>
                </a:lnSpc>
              </a:pPr>
              <a:r>
                <a:rPr lang="en-US" sz="5525" dirty="0">
                  <a:solidFill>
                    <a:srgbClr val="2D1674"/>
                  </a:solidFill>
                  <a:latin typeface="Sanchez"/>
                </a:rPr>
                <a:t>DNEŠNÍ PROGRAM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2382658"/>
              <a:ext cx="7524270" cy="5578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125"/>
                </a:lnSpc>
              </a:pPr>
              <a:endParaRPr lang="en-US" sz="3125" dirty="0">
                <a:solidFill>
                  <a:srgbClr val="2D1674"/>
                </a:solidFill>
                <a:latin typeface="Josefin Sans Regular Bold"/>
              </a:endParaRP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7543800" y="1843663"/>
            <a:ext cx="9942354" cy="78893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defTabSz="450850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1.	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Úvodní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slovo místopředsedy ŘV, p. Matyáše Peterky</a:t>
            </a:r>
          </a:p>
          <a:p>
            <a:pPr lvl="0" defTabSz="450850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2.	Schválení aktualizovaného složení pracovních skupin MAP II</a:t>
            </a:r>
          </a:p>
          <a:p>
            <a:pPr lvl="0" defTabSz="450850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3.	Schválení SWOT3 analýzy a Demografické studie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území Prahy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7</a:t>
            </a:r>
          </a:p>
          <a:p>
            <a:pPr lvl="0" defTabSz="450850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4.	Schválení aktualizace SR MAP II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- investiční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priority</a:t>
            </a:r>
          </a:p>
          <a:p>
            <a:pPr marL="457200" indent="-457200" defTabSz="450850">
              <a:lnSpc>
                <a:spcPct val="150000"/>
              </a:lnSpc>
              <a:buFontTx/>
              <a:buAutoNum type="arabicPeriod" startAt="5"/>
            </a:pP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Platformy - porady ředitelů, setkávání školních koordinátorů</a:t>
            </a:r>
          </a:p>
          <a:p>
            <a:pPr marL="457200" indent="-457200" defTabSz="450850">
              <a:lnSpc>
                <a:spcPct val="150000"/>
              </a:lnSpc>
              <a:buAutoNum type="arabicPeriod" startAt="5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Představení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škol nově zapojených do MAP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II</a:t>
            </a:r>
          </a:p>
          <a:p>
            <a:pPr marL="457200" lvl="0" indent="-457200" defTabSz="450850">
              <a:lnSpc>
                <a:spcPct val="150000"/>
              </a:lnSpc>
              <a:buAutoNum type="arabicPeriod" startAt="7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Další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aktuální a plánované aktivity MAP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II</a:t>
            </a:r>
          </a:p>
          <a:p>
            <a:pPr marL="457200" lvl="0" indent="-457200" defTabSz="450850">
              <a:lnSpc>
                <a:spcPct val="150000"/>
              </a:lnSpc>
              <a:buAutoNum type="arabicPeriod" startAt="7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Průběžná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informace z činnosti pracovních skupin </a:t>
            </a:r>
            <a:endParaRPr lang="cs-CZ" sz="2400" dirty="0" smtClean="0">
              <a:solidFill>
                <a:schemeClr val="bg1"/>
              </a:solidFill>
              <a:latin typeface="Josefin Sans Regular" panose="020B0604020202020204" charset="-18"/>
            </a:endParaRPr>
          </a:p>
          <a:p>
            <a:pPr marL="457200" lvl="0" indent="-457200" defTabSz="450850">
              <a:lnSpc>
                <a:spcPct val="150000"/>
              </a:lnSpc>
              <a:buAutoNum type="arabicPeriod" startAt="7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Čerpání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rozpočtu projektu MAP II/změny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projektu</a:t>
            </a:r>
          </a:p>
          <a:p>
            <a:pPr marL="457200" lvl="0" indent="-457200" defTabSz="450850">
              <a:lnSpc>
                <a:spcPct val="150000"/>
              </a:lnSpc>
              <a:buAutoNum type="arabicPeriod" startAt="7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Publicita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MAP II včetně FB </a:t>
            </a: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škol/školek</a:t>
            </a:r>
          </a:p>
          <a:p>
            <a:pPr marL="457200" lvl="0" indent="-457200" defTabSz="450850">
              <a:lnSpc>
                <a:spcPct val="150000"/>
              </a:lnSpc>
              <a:buAutoNum type="arabicPeriod" startAt="7"/>
            </a:pPr>
            <a:r>
              <a:rPr lang="cs-CZ" sz="2400" dirty="0" smtClean="0">
                <a:solidFill>
                  <a:schemeClr val="bg1"/>
                </a:solidFill>
                <a:latin typeface="Josefin Sans Regular" panose="020B0604020202020204" charset="-18"/>
              </a:rPr>
              <a:t>Diskuse </a:t>
            </a:r>
            <a:r>
              <a:rPr lang="cs-CZ" sz="2400" dirty="0">
                <a:solidFill>
                  <a:schemeClr val="bg1"/>
                </a:solidFill>
                <a:latin typeface="Josefin Sans Regular" panose="020B0604020202020204" charset="-18"/>
              </a:rPr>
              <a:t>a různé </a:t>
            </a:r>
          </a:p>
          <a:p>
            <a:pPr>
              <a:lnSpc>
                <a:spcPts val="3538"/>
              </a:lnSpc>
            </a:pPr>
            <a:endParaRPr lang="en-US" sz="2527" dirty="0" smtClean="0">
              <a:solidFill>
                <a:srgbClr val="FBF1EF"/>
              </a:solidFill>
              <a:latin typeface="Josefin Sans Regular"/>
            </a:endParaRPr>
          </a:p>
          <a:p>
            <a:pPr>
              <a:lnSpc>
                <a:spcPts val="3538"/>
              </a:lnSpc>
            </a:pPr>
            <a:endParaRPr lang="en-US" sz="2527" dirty="0">
              <a:solidFill>
                <a:srgbClr val="FBF1EF"/>
              </a:solidFill>
              <a:latin typeface="Josefin Sans Regular"/>
            </a:endParaRPr>
          </a:p>
          <a:p>
            <a:pPr>
              <a:lnSpc>
                <a:spcPts val="3538"/>
              </a:lnSpc>
            </a:pPr>
            <a:endParaRPr lang="en-US" sz="2527" dirty="0">
              <a:solidFill>
                <a:srgbClr val="FBF1EF"/>
              </a:solidFill>
              <a:latin typeface="Josefin Sans Regular"/>
            </a:endParaRPr>
          </a:p>
          <a:p>
            <a:pPr algn="l">
              <a:lnSpc>
                <a:spcPts val="3538"/>
              </a:lnSpc>
            </a:pPr>
            <a:endParaRPr lang="en-US" sz="2527" dirty="0">
              <a:solidFill>
                <a:srgbClr val="FBF1EF"/>
              </a:solidFill>
              <a:latin typeface="Josefin Sans Regular"/>
            </a:endParaRPr>
          </a:p>
        </p:txBody>
      </p: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17333643" y="963216"/>
            <a:ext cx="1490428" cy="632121"/>
            <a:chOff x="0" y="0"/>
            <a:chExt cx="2527300" cy="107188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FBF1EF"/>
            </a:solidFill>
          </p:spPr>
        </p:sp>
      </p:grpSp>
      <p:grpSp>
        <p:nvGrpSpPr>
          <p:cNvPr id="11" name="Group 11"/>
          <p:cNvGrpSpPr>
            <a:grpSpLocks noChangeAspect="1"/>
          </p:cNvGrpSpPr>
          <p:nvPr/>
        </p:nvGrpSpPr>
        <p:grpSpPr>
          <a:xfrm>
            <a:off x="5864279" y="8877300"/>
            <a:ext cx="1490428" cy="632121"/>
            <a:chOff x="0" y="0"/>
            <a:chExt cx="2527300" cy="107188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1086716" y="6910657"/>
            <a:ext cx="2180430" cy="2180430"/>
            <a:chOff x="-2540" y="-2540"/>
            <a:chExt cx="6355080" cy="6355080"/>
          </a:xfrm>
        </p:grpSpPr>
        <p:sp>
          <p:nvSpPr>
            <p:cNvPr id="3" name="Freeform 3"/>
            <p:cNvSpPr/>
            <p:nvPr/>
          </p:nvSpPr>
          <p:spPr>
            <a:xfrm>
              <a:off x="-2540" y="-2540"/>
              <a:ext cx="6355080" cy="6355080"/>
            </a:xfrm>
            <a:custGeom>
              <a:avLst/>
              <a:gdLst/>
              <a:ahLst/>
              <a:cxnLst/>
              <a:rect l="l" t="t" r="r" b="b"/>
              <a:pathLst>
                <a:path w="6355080" h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2D1674"/>
            </a:solidFill>
          </p:spPr>
        </p:sp>
      </p:grpSp>
      <p:sp>
        <p:nvSpPr>
          <p:cNvPr id="4" name="AutoShape 4"/>
          <p:cNvSpPr/>
          <p:nvPr/>
        </p:nvSpPr>
        <p:spPr>
          <a:xfrm>
            <a:off x="1028700" y="1028700"/>
            <a:ext cx="16230600" cy="8229600"/>
          </a:xfrm>
          <a:prstGeom prst="rect">
            <a:avLst/>
          </a:prstGeom>
          <a:solidFill>
            <a:srgbClr val="2D1674"/>
          </a:solidFill>
        </p:spPr>
      </p:sp>
      <p:grpSp>
        <p:nvGrpSpPr>
          <p:cNvPr id="5" name="Group 5"/>
          <p:cNvGrpSpPr/>
          <p:nvPr/>
        </p:nvGrpSpPr>
        <p:grpSpPr>
          <a:xfrm>
            <a:off x="3189417" y="4022298"/>
            <a:ext cx="11909166" cy="2297980"/>
            <a:chOff x="0" y="80857"/>
            <a:chExt cx="15878889" cy="3063974"/>
          </a:xfrm>
        </p:grpSpPr>
        <p:sp>
          <p:nvSpPr>
            <p:cNvPr id="6" name="TextBox 6"/>
            <p:cNvSpPr txBox="1"/>
            <p:nvPr/>
          </p:nvSpPr>
          <p:spPr>
            <a:xfrm>
              <a:off x="0" y="80857"/>
              <a:ext cx="15878889" cy="10088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912"/>
                </a:lnSpc>
              </a:pPr>
              <a:r>
                <a:rPr lang="cs-CZ" sz="5375" dirty="0" smtClean="0">
                  <a:solidFill>
                    <a:srgbClr val="FBF1EF"/>
                  </a:solidFill>
                  <a:latin typeface="Sanchez"/>
                </a:rPr>
                <a:t>ÚVODNÍ SLOVO</a:t>
              </a:r>
              <a:endParaRPr lang="en-US" sz="5375" dirty="0">
                <a:solidFill>
                  <a:srgbClr val="FBF1EF"/>
                </a:solidFill>
                <a:latin typeface="Sanchez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530072" y="2595963"/>
              <a:ext cx="12818745" cy="5488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40"/>
                </a:lnSpc>
              </a:pPr>
              <a:r>
                <a:rPr lang="cs-CZ" sz="2700" spc="340" dirty="0" smtClean="0">
                  <a:solidFill>
                    <a:srgbClr val="B175FF"/>
                  </a:solidFill>
                  <a:latin typeface="Josefin Sans Regular"/>
                </a:rPr>
                <a:t>Ing. Matyáš Peterka, místopředseda ŘV MAP II</a:t>
              </a:r>
              <a:endParaRPr lang="en-US" sz="2700" spc="340" dirty="0">
                <a:solidFill>
                  <a:srgbClr val="B175FF"/>
                </a:solidFill>
                <a:latin typeface="Josefin Sans Regular"/>
              </a:endParaRPr>
            </a:p>
          </p:txBody>
        </p:sp>
      </p:grpSp>
      <p:grpSp>
        <p:nvGrpSpPr>
          <p:cNvPr id="8" name="Group 8"/>
          <p:cNvGrpSpPr>
            <a:grpSpLocks noChangeAspect="1"/>
          </p:cNvGrpSpPr>
          <p:nvPr/>
        </p:nvGrpSpPr>
        <p:grpSpPr>
          <a:xfrm>
            <a:off x="-592166" y="-631009"/>
            <a:ext cx="3051232" cy="3051232"/>
            <a:chOff x="0" y="0"/>
            <a:chExt cx="2787650" cy="278765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16280564" y="720939"/>
            <a:ext cx="1451289" cy="615521"/>
            <a:chOff x="0" y="0"/>
            <a:chExt cx="2527300" cy="107188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12" name="Group 12"/>
          <p:cNvGrpSpPr>
            <a:grpSpLocks noChangeAspect="1"/>
          </p:cNvGrpSpPr>
          <p:nvPr/>
        </p:nvGrpSpPr>
        <p:grpSpPr>
          <a:xfrm>
            <a:off x="725642" y="8950539"/>
            <a:ext cx="1451289" cy="615521"/>
            <a:chOff x="0" y="0"/>
            <a:chExt cx="2527300" cy="107188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14" name="Group 14"/>
          <p:cNvGrpSpPr>
            <a:grpSpLocks noChangeAspect="1"/>
          </p:cNvGrpSpPr>
          <p:nvPr/>
        </p:nvGrpSpPr>
        <p:grpSpPr>
          <a:xfrm>
            <a:off x="15828934" y="7866778"/>
            <a:ext cx="3051232" cy="3051232"/>
            <a:chOff x="0" y="0"/>
            <a:chExt cx="2787650" cy="278765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506473" y="-822015"/>
            <a:ext cx="19491110" cy="4142637"/>
          </a:xfrm>
          <a:prstGeom prst="rect">
            <a:avLst/>
          </a:prstGeom>
          <a:solidFill>
            <a:srgbClr val="FBF1EF"/>
          </a:solidFill>
        </p:spPr>
      </p:sp>
      <p:sp>
        <p:nvSpPr>
          <p:cNvPr id="3" name="TextBox 3"/>
          <p:cNvSpPr txBox="1"/>
          <p:nvPr/>
        </p:nvSpPr>
        <p:spPr>
          <a:xfrm>
            <a:off x="7785549" y="1322276"/>
            <a:ext cx="9614059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950"/>
              </a:lnSpc>
            </a:pPr>
            <a:r>
              <a:rPr lang="cs-CZ" sz="4500" dirty="0" smtClean="0">
                <a:solidFill>
                  <a:srgbClr val="2D1674"/>
                </a:solidFill>
                <a:latin typeface="Sanchez"/>
              </a:rPr>
              <a:t>H</a:t>
            </a:r>
            <a:r>
              <a:rPr lang="en-US" sz="4500" dirty="0" err="1" smtClean="0">
                <a:solidFill>
                  <a:srgbClr val="2D1674"/>
                </a:solidFill>
                <a:latin typeface="Sanchez"/>
              </a:rPr>
              <a:t>lasování</a:t>
            </a:r>
            <a:endParaRPr lang="en-US" sz="4500" dirty="0">
              <a:solidFill>
                <a:srgbClr val="2D1674"/>
              </a:solidFill>
              <a:latin typeface="Sanchez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15733684" y="7732684"/>
            <a:ext cx="3051232" cy="3051232"/>
            <a:chOff x="0" y="0"/>
            <a:chExt cx="2787650" cy="278765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6" name="AutoShape 6"/>
          <p:cNvSpPr/>
          <p:nvPr/>
        </p:nvSpPr>
        <p:spPr>
          <a:xfrm>
            <a:off x="175533" y="3627848"/>
            <a:ext cx="5039679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12" name="Group 12"/>
          <p:cNvGrpSpPr/>
          <p:nvPr/>
        </p:nvGrpSpPr>
        <p:grpSpPr>
          <a:xfrm>
            <a:off x="5695421" y="4906668"/>
            <a:ext cx="2694087" cy="3303635"/>
            <a:chOff x="0" y="0"/>
            <a:chExt cx="3592116" cy="4404847"/>
          </a:xfrm>
        </p:grpSpPr>
        <p:sp>
          <p:nvSpPr>
            <p:cNvPr id="13" name="TextBox 13"/>
            <p:cNvSpPr txBox="1"/>
            <p:nvPr/>
          </p:nvSpPr>
          <p:spPr>
            <a:xfrm>
              <a:off x="0" y="-9525"/>
              <a:ext cx="3592116" cy="55816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40"/>
                </a:lnSpc>
              </a:pPr>
              <a:r>
                <a:rPr lang="en-US" sz="2700" spc="340">
                  <a:solidFill>
                    <a:srgbClr val="2D1674"/>
                  </a:solidFill>
                  <a:latin typeface="Josefin Sans Regular"/>
                </a:rPr>
                <a:t>AUDITIVNÍ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15" name="Group 1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17" name="Group 17"/>
          <p:cNvGrpSpPr/>
          <p:nvPr/>
        </p:nvGrpSpPr>
        <p:grpSpPr>
          <a:xfrm>
            <a:off x="9898492" y="4906668"/>
            <a:ext cx="2694087" cy="3713210"/>
            <a:chOff x="0" y="0"/>
            <a:chExt cx="3592116" cy="4950947"/>
          </a:xfrm>
        </p:grpSpPr>
        <p:sp>
          <p:nvSpPr>
            <p:cNvPr id="18" name="TextBox 18"/>
            <p:cNvSpPr txBox="1"/>
            <p:nvPr/>
          </p:nvSpPr>
          <p:spPr>
            <a:xfrm>
              <a:off x="0" y="-9525"/>
              <a:ext cx="3592116" cy="9544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90"/>
                </a:lnSpc>
              </a:pPr>
              <a:r>
                <a:rPr lang="en-US" sz="2325" spc="292">
                  <a:solidFill>
                    <a:srgbClr val="2D1674"/>
                  </a:solidFill>
                  <a:latin typeface="Josefin Sans Regular"/>
                </a:rPr>
                <a:t>ČTENÍ A PSANÍ</a:t>
              </a:r>
            </a:p>
            <a:p>
              <a:pPr algn="ctr">
                <a:lnSpc>
                  <a:spcPts val="2790"/>
                </a:lnSpc>
              </a:pPr>
              <a:endParaRPr lang="en-US" sz="2325" spc="29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20121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1360102" y="1370855"/>
              <a:ext cx="871913" cy="369796"/>
              <a:chOff x="0" y="0"/>
              <a:chExt cx="2527300" cy="1071880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2" name="Group 22"/>
          <p:cNvGrpSpPr/>
          <p:nvPr/>
        </p:nvGrpSpPr>
        <p:grpSpPr>
          <a:xfrm>
            <a:off x="14101562" y="4906668"/>
            <a:ext cx="2694087" cy="3303635"/>
            <a:chOff x="0" y="0"/>
            <a:chExt cx="3592116" cy="4404847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19050"/>
              <a:ext cx="3592116" cy="9944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79"/>
                </a:lnSpc>
              </a:pPr>
              <a:r>
                <a:rPr lang="en-US" sz="2400" spc="302">
                  <a:solidFill>
                    <a:srgbClr val="2D1674"/>
                  </a:solidFill>
                  <a:latin typeface="Josefin Sans Regular"/>
                </a:rPr>
                <a:t>KINESTETICKÝ</a:t>
              </a:r>
            </a:p>
            <a:p>
              <a:pPr algn="ctr">
                <a:lnSpc>
                  <a:spcPts val="2879"/>
                </a:lnSpc>
              </a:pPr>
              <a:endParaRPr lang="en-US" sz="2400" spc="30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7" name="Group 27"/>
          <p:cNvGrpSpPr>
            <a:grpSpLocks noChangeAspect="1"/>
          </p:cNvGrpSpPr>
          <p:nvPr/>
        </p:nvGrpSpPr>
        <p:grpSpPr>
          <a:xfrm>
            <a:off x="-614290" y="-1671240"/>
            <a:ext cx="4213282" cy="4213282"/>
            <a:chOff x="0" y="0"/>
            <a:chExt cx="2787650" cy="278765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29" name="Group 29"/>
          <p:cNvGrpSpPr>
            <a:grpSpLocks noChangeAspect="1"/>
          </p:cNvGrpSpPr>
          <p:nvPr/>
        </p:nvGrpSpPr>
        <p:grpSpPr>
          <a:xfrm>
            <a:off x="4244133" y="1343025"/>
            <a:ext cx="1451289" cy="615521"/>
            <a:chOff x="0" y="0"/>
            <a:chExt cx="2527300" cy="107188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31" name="AutoShape 31"/>
          <p:cNvSpPr/>
          <p:nvPr/>
        </p:nvSpPr>
        <p:spPr>
          <a:xfrm>
            <a:off x="5695421" y="3658023"/>
            <a:ext cx="11704187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32" name="Group 32"/>
          <p:cNvGrpSpPr/>
          <p:nvPr/>
        </p:nvGrpSpPr>
        <p:grpSpPr>
          <a:xfrm>
            <a:off x="4969777" y="3818348"/>
            <a:ext cx="4157175" cy="2741687"/>
            <a:chOff x="0" y="0"/>
            <a:chExt cx="5542901" cy="3655583"/>
          </a:xfrm>
        </p:grpSpPr>
        <p:sp>
          <p:nvSpPr>
            <p:cNvPr id="33" name="TextBox 33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35" name="Group 35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37" name="Group 37"/>
          <p:cNvGrpSpPr/>
          <p:nvPr/>
        </p:nvGrpSpPr>
        <p:grpSpPr>
          <a:xfrm>
            <a:off x="475728" y="3703072"/>
            <a:ext cx="4157175" cy="3230152"/>
            <a:chOff x="0" y="0"/>
            <a:chExt cx="5542901" cy="3655583"/>
          </a:xfrm>
        </p:grpSpPr>
        <p:sp>
          <p:nvSpPr>
            <p:cNvPr id="38" name="TextBox 38"/>
            <p:cNvSpPr txBox="1"/>
            <p:nvPr/>
          </p:nvSpPr>
          <p:spPr>
            <a:xfrm>
              <a:off x="0" y="0"/>
              <a:ext cx="5542901" cy="13061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r>
                <a:rPr lang="en-US" sz="3748" spc="472" dirty="0">
                  <a:solidFill>
                    <a:srgbClr val="2D1674"/>
                  </a:solidFill>
                  <a:latin typeface="Josefin Sans Regular"/>
                </a:rPr>
                <a:t>AKTUALIZACE SLOŽENÍ PS</a:t>
              </a: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0" name="Group 40"/>
            <p:cNvGrpSpPr>
              <a:grpSpLocks noChangeAspect="1"/>
            </p:cNvGrpSpPr>
            <p:nvPr/>
          </p:nvGrpSpPr>
          <p:grpSpPr>
            <a:xfrm>
              <a:off x="1921104" y="1391231"/>
              <a:ext cx="1345426" cy="570623"/>
              <a:chOff x="-333673" y="-1048489"/>
              <a:chExt cx="2527300" cy="1071880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-333673" y="-1048489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4" name="Group 44"/>
          <p:cNvGrpSpPr/>
          <p:nvPr/>
        </p:nvGrpSpPr>
        <p:grpSpPr>
          <a:xfrm>
            <a:off x="9513175" y="3818348"/>
            <a:ext cx="4157175" cy="3312938"/>
            <a:chOff x="0" y="0"/>
            <a:chExt cx="5542901" cy="4417251"/>
          </a:xfrm>
        </p:grpSpPr>
        <p:sp>
          <p:nvSpPr>
            <p:cNvPr id="45" name="TextBox 45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3692779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7" name="Group 47"/>
            <p:cNvGrpSpPr>
              <a:grpSpLocks noChangeAspect="1"/>
            </p:cNvGrpSpPr>
            <p:nvPr/>
          </p:nvGrpSpPr>
          <p:grpSpPr>
            <a:xfrm>
              <a:off x="2098737" y="2711070"/>
              <a:ext cx="1345426" cy="570623"/>
              <a:chOff x="0" y="0"/>
              <a:chExt cx="2527300" cy="1071880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9" name="Group 49"/>
          <p:cNvGrpSpPr/>
          <p:nvPr/>
        </p:nvGrpSpPr>
        <p:grpSpPr>
          <a:xfrm>
            <a:off x="13882809" y="3818348"/>
            <a:ext cx="4157175" cy="2741687"/>
            <a:chOff x="0" y="0"/>
            <a:chExt cx="5542901" cy="3655583"/>
          </a:xfrm>
        </p:grpSpPr>
        <p:sp>
          <p:nvSpPr>
            <p:cNvPr id="50" name="TextBox 50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52" name="Group 52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sp>
        <p:nvSpPr>
          <p:cNvPr id="54" name="TextovéPole 53"/>
          <p:cNvSpPr txBox="1"/>
          <p:nvPr/>
        </p:nvSpPr>
        <p:spPr>
          <a:xfrm>
            <a:off x="5340035" y="4262609"/>
            <a:ext cx="1181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Josefin Sans Regular" panose="020B0604020202020204" charset="-18"/>
              </a:rPr>
              <a:t>Návrh usnesení</a:t>
            </a:r>
            <a:endParaRPr lang="cs-CZ" sz="4800" b="1" dirty="0">
              <a:latin typeface="Josefin Sans Regular" panose="020B0604020202020204" charset="-18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5560791" y="6266673"/>
            <a:ext cx="1181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Josefin Sans Regular" panose="020B0604020202020204" charset="-18"/>
              </a:rPr>
              <a:t>„Řídící </a:t>
            </a:r>
            <a:r>
              <a:rPr lang="cs-CZ" sz="3600" dirty="0">
                <a:latin typeface="Josefin Sans Regular" panose="020B0604020202020204" charset="-18"/>
              </a:rPr>
              <a:t>výbor schvaluje aktualizované složení pracovních skupin projektu Místní akční plány rozvoje vzdělávání II - správní obvod Praha 7, </a:t>
            </a:r>
          </a:p>
          <a:p>
            <a:pPr algn="ctr"/>
            <a:r>
              <a:rPr lang="cs-CZ" sz="3600" dirty="0" err="1">
                <a:latin typeface="Josefin Sans Regular" panose="020B0604020202020204" charset="-18"/>
              </a:rPr>
              <a:t>reg</a:t>
            </a:r>
            <a:r>
              <a:rPr lang="cs-CZ" sz="3600" dirty="0">
                <a:latin typeface="Josefin Sans Regular" panose="020B0604020202020204" charset="-18"/>
              </a:rPr>
              <a:t>. č.: </a:t>
            </a:r>
            <a:r>
              <a:rPr lang="cs-CZ" sz="3600" dirty="0" smtClean="0">
                <a:latin typeface="Josefin Sans Regular" panose="020B0604020202020204" charset="-18"/>
              </a:rPr>
              <a:t>CZ.02.3.68/0.0/0.0/17_047/0011690.“</a:t>
            </a:r>
            <a:endParaRPr lang="cs-CZ" sz="3600" dirty="0">
              <a:latin typeface="Josefin Sans Regular" panose="020B0604020202020204" charset="-18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246018" y="5310893"/>
            <a:ext cx="50644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Josefin Sans Regular" panose="020B0604020202020204" charset="-18"/>
              </a:rPr>
              <a:t>PS MG </a:t>
            </a:r>
            <a:r>
              <a:rPr lang="cs-CZ" sz="2800" dirty="0">
                <a:latin typeface="Josefin Sans Regular" panose="020B0604020202020204" charset="-18"/>
              </a:rPr>
              <a:t>-</a:t>
            </a:r>
            <a:r>
              <a:rPr lang="cs-CZ" sz="2800" dirty="0" smtClean="0">
                <a:latin typeface="Josefin Sans Regular" panose="020B0604020202020204" charset="-18"/>
              </a:rPr>
              <a:t> dočasně obsazená pozice</a:t>
            </a:r>
          </a:p>
          <a:p>
            <a:r>
              <a:rPr lang="cs-CZ" sz="2800" dirty="0" smtClean="0">
                <a:latin typeface="Josefin Sans Regular" panose="020B0604020202020204" charset="-18"/>
              </a:rPr>
              <a:t>PS </a:t>
            </a:r>
            <a:r>
              <a:rPr lang="cs-CZ" sz="2800" dirty="0" err="1" smtClean="0">
                <a:latin typeface="Josefin Sans Regular" panose="020B0604020202020204" charset="-18"/>
              </a:rPr>
              <a:t>CizJaz</a:t>
            </a:r>
            <a:r>
              <a:rPr lang="cs-CZ" sz="2800" dirty="0" smtClean="0">
                <a:latin typeface="Josefin Sans Regular" panose="020B0604020202020204" charset="-18"/>
              </a:rPr>
              <a:t> </a:t>
            </a:r>
            <a:r>
              <a:rPr lang="cs-CZ" sz="2800" dirty="0">
                <a:latin typeface="Josefin Sans Regular" panose="020B0604020202020204" charset="-18"/>
              </a:rPr>
              <a:t>-</a:t>
            </a:r>
            <a:r>
              <a:rPr lang="cs-CZ" sz="2800" dirty="0" smtClean="0">
                <a:latin typeface="Josefin Sans Regular" panose="020B0604020202020204" charset="-18"/>
              </a:rPr>
              <a:t> Nataliya </a:t>
            </a:r>
            <a:r>
              <a:rPr lang="cs-CZ" sz="2800" dirty="0" err="1" smtClean="0">
                <a:latin typeface="Josefin Sans Regular" panose="020B0604020202020204" charset="-18"/>
              </a:rPr>
              <a:t>Zhuková</a:t>
            </a:r>
            <a:r>
              <a:rPr lang="cs-CZ" sz="2800" dirty="0" smtClean="0">
                <a:latin typeface="Josefin Sans Regular" panose="020B0604020202020204" charset="-18"/>
              </a:rPr>
              <a:t> (odchod pí. Procházkové)</a:t>
            </a:r>
          </a:p>
          <a:p>
            <a:r>
              <a:rPr lang="cs-CZ" sz="2800" dirty="0" smtClean="0">
                <a:latin typeface="Josefin Sans Regular" panose="020B0604020202020204" charset="-18"/>
              </a:rPr>
              <a:t>PS </a:t>
            </a:r>
            <a:r>
              <a:rPr lang="cs-CZ" sz="2800" dirty="0" err="1" smtClean="0">
                <a:latin typeface="Josefin Sans Regular" panose="020B0604020202020204" charset="-18"/>
              </a:rPr>
              <a:t>PředšVzd</a:t>
            </a:r>
            <a:r>
              <a:rPr lang="cs-CZ" sz="2800" dirty="0" smtClean="0">
                <a:latin typeface="Josefin Sans Regular" panose="020B0604020202020204" charset="-18"/>
              </a:rPr>
              <a:t> </a:t>
            </a:r>
            <a:r>
              <a:rPr lang="cs-CZ" sz="2800" dirty="0" smtClean="0">
                <a:latin typeface="Josefin Sans Regular" panose="020B0604020202020204" charset="-18"/>
              </a:rPr>
              <a:t>– řed. Marie Kováčová (místo pí Valouchové)</a:t>
            </a:r>
            <a:endParaRPr lang="cs-CZ" sz="2800" dirty="0" smtClean="0">
              <a:latin typeface="Josefin Sans Regular" panose="020B0604020202020204" charset="-18"/>
            </a:endParaRPr>
          </a:p>
          <a:p>
            <a:r>
              <a:rPr lang="cs-CZ" sz="2800" dirty="0" smtClean="0">
                <a:latin typeface="Josefin Sans Regular" panose="020B0604020202020204" charset="-18"/>
              </a:rPr>
              <a:t>PS </a:t>
            </a:r>
            <a:r>
              <a:rPr lang="cs-CZ" sz="2800" dirty="0" err="1" smtClean="0">
                <a:latin typeface="Josefin Sans Regular" panose="020B0604020202020204" charset="-18"/>
              </a:rPr>
              <a:t>RovPř</a:t>
            </a:r>
            <a:r>
              <a:rPr lang="cs-CZ" sz="2800" dirty="0" smtClean="0">
                <a:latin typeface="Josefin Sans Regular" panose="020B0604020202020204" charset="-18"/>
              </a:rPr>
              <a:t>, FIN, ČG - beze změny</a:t>
            </a:r>
          </a:p>
        </p:txBody>
      </p:sp>
    </p:spTree>
    <p:extLst>
      <p:ext uri="{BB962C8B-B14F-4D97-AF65-F5344CB8AC3E}">
        <p14:creationId xmlns:p14="http://schemas.microsoft.com/office/powerpoint/2010/main" val="357049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506473" y="-822015"/>
            <a:ext cx="19491110" cy="4142637"/>
          </a:xfrm>
          <a:prstGeom prst="rect">
            <a:avLst/>
          </a:prstGeom>
          <a:solidFill>
            <a:srgbClr val="FBF1EF"/>
          </a:solidFill>
        </p:spPr>
      </p:sp>
      <p:sp>
        <p:nvSpPr>
          <p:cNvPr id="3" name="TextBox 3"/>
          <p:cNvSpPr txBox="1"/>
          <p:nvPr/>
        </p:nvSpPr>
        <p:spPr>
          <a:xfrm>
            <a:off x="7785549" y="1322276"/>
            <a:ext cx="9614059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950"/>
              </a:lnSpc>
            </a:pPr>
            <a:r>
              <a:rPr lang="cs-CZ" sz="4500" dirty="0" smtClean="0">
                <a:solidFill>
                  <a:srgbClr val="2D1674"/>
                </a:solidFill>
                <a:latin typeface="Sanchez"/>
              </a:rPr>
              <a:t>Hlasování</a:t>
            </a:r>
            <a:endParaRPr lang="en-US" sz="4500" dirty="0">
              <a:solidFill>
                <a:srgbClr val="2D1674"/>
              </a:solidFill>
              <a:latin typeface="Sanchez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15733684" y="7732684"/>
            <a:ext cx="3051232" cy="3051232"/>
            <a:chOff x="0" y="0"/>
            <a:chExt cx="2787650" cy="278765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6" name="AutoShape 6"/>
          <p:cNvSpPr/>
          <p:nvPr/>
        </p:nvSpPr>
        <p:spPr>
          <a:xfrm>
            <a:off x="223423" y="3656568"/>
            <a:ext cx="4627575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7" name="Group 7"/>
          <p:cNvGrpSpPr/>
          <p:nvPr/>
        </p:nvGrpSpPr>
        <p:grpSpPr>
          <a:xfrm>
            <a:off x="4969777" y="3818348"/>
            <a:ext cx="4157175" cy="5035038"/>
            <a:chOff x="0" y="0"/>
            <a:chExt cx="5542901" cy="6713384"/>
          </a:xfrm>
        </p:grpSpPr>
        <p:sp>
          <p:nvSpPr>
            <p:cNvPr id="8" name="TextBox 8"/>
            <p:cNvSpPr txBox="1"/>
            <p:nvPr/>
          </p:nvSpPr>
          <p:spPr>
            <a:xfrm>
              <a:off x="0" y="0"/>
              <a:ext cx="5542901" cy="15233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r>
                <a:rPr lang="en-US" sz="3748" spc="472">
                  <a:solidFill>
                    <a:srgbClr val="2D1674"/>
                  </a:solidFill>
                  <a:latin typeface="Josefin Sans Regular"/>
                </a:rPr>
                <a:t>AKTUALIZACE SLOŽENÍ ŘV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2931110"/>
              <a:ext cx="5542901" cy="36450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r>
                <a:rPr lang="en-US" sz="3124">
                  <a:solidFill>
                    <a:srgbClr val="2D1674"/>
                  </a:solidFill>
                  <a:latin typeface="Josefin Sans Regular"/>
                </a:rPr>
                <a:t>Dle usnesení RMČ je novým členem Mgr. Marie Kováčová, odovlána byla Mr. Jarmila Macečková</a:t>
              </a:r>
            </a:p>
          </p:txBody>
        </p:sp>
        <p:grpSp>
          <p:nvGrpSpPr>
            <p:cNvPr id="10" name="Group 10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12" name="Group 12"/>
          <p:cNvGrpSpPr/>
          <p:nvPr/>
        </p:nvGrpSpPr>
        <p:grpSpPr>
          <a:xfrm>
            <a:off x="5695421" y="4906668"/>
            <a:ext cx="2694087" cy="3303635"/>
            <a:chOff x="0" y="0"/>
            <a:chExt cx="3592116" cy="4404847"/>
          </a:xfrm>
        </p:grpSpPr>
        <p:sp>
          <p:nvSpPr>
            <p:cNvPr id="13" name="TextBox 13"/>
            <p:cNvSpPr txBox="1"/>
            <p:nvPr/>
          </p:nvSpPr>
          <p:spPr>
            <a:xfrm>
              <a:off x="0" y="-9525"/>
              <a:ext cx="3592116" cy="55816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40"/>
                </a:lnSpc>
              </a:pPr>
              <a:r>
                <a:rPr lang="en-US" sz="2700" spc="340">
                  <a:solidFill>
                    <a:srgbClr val="2D1674"/>
                  </a:solidFill>
                  <a:latin typeface="Josefin Sans Regular"/>
                </a:rPr>
                <a:t>AUDITIVNÍ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15" name="Group 1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17" name="Group 17"/>
          <p:cNvGrpSpPr/>
          <p:nvPr/>
        </p:nvGrpSpPr>
        <p:grpSpPr>
          <a:xfrm>
            <a:off x="9898492" y="4906668"/>
            <a:ext cx="2694087" cy="3713210"/>
            <a:chOff x="0" y="0"/>
            <a:chExt cx="3592116" cy="4950947"/>
          </a:xfrm>
        </p:grpSpPr>
        <p:sp>
          <p:nvSpPr>
            <p:cNvPr id="18" name="TextBox 18"/>
            <p:cNvSpPr txBox="1"/>
            <p:nvPr/>
          </p:nvSpPr>
          <p:spPr>
            <a:xfrm>
              <a:off x="0" y="-9525"/>
              <a:ext cx="3592116" cy="9544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90"/>
                </a:lnSpc>
              </a:pPr>
              <a:r>
                <a:rPr lang="en-US" sz="2325" spc="292">
                  <a:solidFill>
                    <a:srgbClr val="2D1674"/>
                  </a:solidFill>
                  <a:latin typeface="Josefin Sans Regular"/>
                </a:rPr>
                <a:t>ČTENÍ A PSANÍ</a:t>
              </a:r>
            </a:p>
            <a:p>
              <a:pPr algn="ctr">
                <a:lnSpc>
                  <a:spcPts val="2790"/>
                </a:lnSpc>
              </a:pPr>
              <a:endParaRPr lang="en-US" sz="2325" spc="29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20121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1360102" y="1370855"/>
              <a:ext cx="871913" cy="369796"/>
              <a:chOff x="0" y="0"/>
              <a:chExt cx="2527300" cy="1071880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2" name="Group 22"/>
          <p:cNvGrpSpPr/>
          <p:nvPr/>
        </p:nvGrpSpPr>
        <p:grpSpPr>
          <a:xfrm>
            <a:off x="14101562" y="4906668"/>
            <a:ext cx="2694087" cy="3303635"/>
            <a:chOff x="0" y="0"/>
            <a:chExt cx="3592116" cy="4404847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19050"/>
              <a:ext cx="3592116" cy="9944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79"/>
                </a:lnSpc>
              </a:pPr>
              <a:r>
                <a:rPr lang="en-US" sz="2400" spc="302">
                  <a:solidFill>
                    <a:srgbClr val="2D1674"/>
                  </a:solidFill>
                  <a:latin typeface="Josefin Sans Regular"/>
                </a:rPr>
                <a:t>KINESTETICKÝ</a:t>
              </a:r>
            </a:p>
            <a:p>
              <a:pPr algn="ctr">
                <a:lnSpc>
                  <a:spcPts val="2879"/>
                </a:lnSpc>
              </a:pPr>
              <a:endParaRPr lang="en-US" sz="2400" spc="30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7" name="Group 27"/>
          <p:cNvGrpSpPr>
            <a:grpSpLocks noChangeAspect="1"/>
          </p:cNvGrpSpPr>
          <p:nvPr/>
        </p:nvGrpSpPr>
        <p:grpSpPr>
          <a:xfrm>
            <a:off x="-614290" y="-1671240"/>
            <a:ext cx="4213282" cy="4213282"/>
            <a:chOff x="0" y="0"/>
            <a:chExt cx="2787650" cy="278765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29" name="Group 29"/>
          <p:cNvGrpSpPr>
            <a:grpSpLocks noChangeAspect="1"/>
          </p:cNvGrpSpPr>
          <p:nvPr/>
        </p:nvGrpSpPr>
        <p:grpSpPr>
          <a:xfrm>
            <a:off x="4244133" y="1343025"/>
            <a:ext cx="1451289" cy="615521"/>
            <a:chOff x="0" y="0"/>
            <a:chExt cx="2527300" cy="107188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31" name="AutoShape 31"/>
          <p:cNvSpPr/>
          <p:nvPr/>
        </p:nvSpPr>
        <p:spPr>
          <a:xfrm>
            <a:off x="5116481" y="3636748"/>
            <a:ext cx="12445317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32" name="Group 32"/>
          <p:cNvGrpSpPr/>
          <p:nvPr/>
        </p:nvGrpSpPr>
        <p:grpSpPr>
          <a:xfrm>
            <a:off x="5088556" y="3470469"/>
            <a:ext cx="4157175" cy="2741687"/>
            <a:chOff x="0" y="0"/>
            <a:chExt cx="5542901" cy="3655583"/>
          </a:xfrm>
        </p:grpSpPr>
        <p:sp>
          <p:nvSpPr>
            <p:cNvPr id="33" name="TextBox 33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35" name="Group 35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37" name="Group 37"/>
          <p:cNvGrpSpPr/>
          <p:nvPr/>
        </p:nvGrpSpPr>
        <p:grpSpPr>
          <a:xfrm>
            <a:off x="492914" y="3818348"/>
            <a:ext cx="4157175" cy="3230152"/>
            <a:chOff x="0" y="0"/>
            <a:chExt cx="5542901" cy="3655583"/>
          </a:xfrm>
        </p:grpSpPr>
        <p:sp>
          <p:nvSpPr>
            <p:cNvPr id="38" name="TextBox 38"/>
            <p:cNvSpPr txBox="1"/>
            <p:nvPr/>
          </p:nvSpPr>
          <p:spPr>
            <a:xfrm>
              <a:off x="0" y="0"/>
              <a:ext cx="5542901" cy="13061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r>
                <a:rPr lang="en-US" sz="3748" spc="472" dirty="0" smtClean="0">
                  <a:solidFill>
                    <a:srgbClr val="2D1674"/>
                  </a:solidFill>
                  <a:latin typeface="Josefin Sans Regular"/>
                </a:rPr>
                <a:t>SWOT3 ANALÝZ</a:t>
              </a:r>
              <a:r>
                <a:rPr lang="cs-CZ" sz="3748" spc="472" dirty="0" smtClean="0">
                  <a:solidFill>
                    <a:srgbClr val="2D1674"/>
                  </a:solidFill>
                  <a:latin typeface="Josefin Sans Regular"/>
                </a:rPr>
                <a:t>A</a:t>
              </a: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0" name="Group 40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4" name="Group 44"/>
          <p:cNvGrpSpPr/>
          <p:nvPr/>
        </p:nvGrpSpPr>
        <p:grpSpPr>
          <a:xfrm>
            <a:off x="9795756" y="6726945"/>
            <a:ext cx="4157175" cy="3312938"/>
            <a:chOff x="0" y="0"/>
            <a:chExt cx="5542901" cy="4417251"/>
          </a:xfrm>
        </p:grpSpPr>
        <p:sp>
          <p:nvSpPr>
            <p:cNvPr id="45" name="TextBox 45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3692779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7" name="Group 47"/>
            <p:cNvGrpSpPr>
              <a:grpSpLocks noChangeAspect="1"/>
            </p:cNvGrpSpPr>
            <p:nvPr/>
          </p:nvGrpSpPr>
          <p:grpSpPr>
            <a:xfrm>
              <a:off x="2098737" y="2711070"/>
              <a:ext cx="1345426" cy="570623"/>
              <a:chOff x="0" y="0"/>
              <a:chExt cx="2527300" cy="1071880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9" name="Group 49"/>
          <p:cNvGrpSpPr/>
          <p:nvPr/>
        </p:nvGrpSpPr>
        <p:grpSpPr>
          <a:xfrm>
            <a:off x="13882809" y="3818348"/>
            <a:ext cx="4157175" cy="2741687"/>
            <a:chOff x="0" y="0"/>
            <a:chExt cx="5542901" cy="3655583"/>
          </a:xfrm>
        </p:grpSpPr>
        <p:sp>
          <p:nvSpPr>
            <p:cNvPr id="50" name="TextBox 50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52" name="Group 52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sp>
        <p:nvSpPr>
          <p:cNvPr id="56" name="TextovéPole 55"/>
          <p:cNvSpPr txBox="1"/>
          <p:nvPr/>
        </p:nvSpPr>
        <p:spPr>
          <a:xfrm>
            <a:off x="301747" y="6042401"/>
            <a:ext cx="4375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>
              <a:latin typeface="Josefin Sans Regular" panose="020B0604020202020204" charset="-18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231801" y="6381043"/>
            <a:ext cx="46670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Josefin Sans Regular" panose="020B0604020202020204" charset="-18"/>
              </a:rPr>
              <a:t>Proběhla </a:t>
            </a:r>
            <a:r>
              <a:rPr lang="cs-CZ" sz="2800" dirty="0" err="1" smtClean="0">
                <a:latin typeface="Josefin Sans Regular" panose="020B0604020202020204" charset="-18"/>
              </a:rPr>
              <a:t>prioritizace</a:t>
            </a:r>
            <a:r>
              <a:rPr lang="cs-CZ" sz="2800" dirty="0" smtClean="0">
                <a:latin typeface="Josefin Sans Regular" panose="020B0604020202020204" charset="-18"/>
              </a:rPr>
              <a:t> - stanovení 3 hlavních oblastí v rámci slabých/silných stránek/hrozeb/příležitostí ve spolupráci s garanty PS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5340035" y="4262609"/>
            <a:ext cx="1181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Josefin Sans Regular" panose="020B0604020202020204" charset="-18"/>
              </a:rPr>
              <a:t>Návrh usnesení</a:t>
            </a:r>
            <a:endParaRPr lang="cs-CZ" sz="4800" b="1" dirty="0">
              <a:latin typeface="Josefin Sans Regular" panose="020B0604020202020204" charset="-18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5378907" y="6153852"/>
            <a:ext cx="1181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Josefin Sans Regular" panose="020B0604020202020204" charset="-18"/>
              </a:rPr>
              <a:t>„Řídící </a:t>
            </a:r>
            <a:r>
              <a:rPr lang="cs-CZ" sz="3600" dirty="0">
                <a:latin typeface="Josefin Sans Regular" panose="020B0604020202020204" charset="-18"/>
              </a:rPr>
              <a:t>výbor schvaluje </a:t>
            </a:r>
            <a:r>
              <a:rPr lang="cs-CZ" sz="3600" dirty="0" smtClean="0">
                <a:latin typeface="Josefin Sans Regular" panose="020B0604020202020204" charset="-18"/>
              </a:rPr>
              <a:t>aktualizaci SWOT3 analýzy zpracované v rámci projektu Místní </a:t>
            </a:r>
            <a:r>
              <a:rPr lang="cs-CZ" sz="3600" dirty="0">
                <a:latin typeface="Josefin Sans Regular" panose="020B0604020202020204" charset="-18"/>
              </a:rPr>
              <a:t>akční plány rozvoje vzdělávání II - správní obvod Praha 7, </a:t>
            </a:r>
          </a:p>
          <a:p>
            <a:pPr algn="ctr"/>
            <a:r>
              <a:rPr lang="cs-CZ" sz="3600" dirty="0" err="1">
                <a:latin typeface="Josefin Sans Regular" panose="020B0604020202020204" charset="-18"/>
              </a:rPr>
              <a:t>reg</a:t>
            </a:r>
            <a:r>
              <a:rPr lang="cs-CZ" sz="3600" dirty="0">
                <a:latin typeface="Josefin Sans Regular" panose="020B0604020202020204" charset="-18"/>
              </a:rPr>
              <a:t>. č.: </a:t>
            </a:r>
            <a:r>
              <a:rPr lang="cs-CZ" sz="3600" dirty="0" smtClean="0">
                <a:latin typeface="Josefin Sans Regular" panose="020B0604020202020204" charset="-18"/>
              </a:rPr>
              <a:t>CZ.02.3.68/0.0/0.0/17_047/0011690.“</a:t>
            </a:r>
            <a:endParaRPr lang="cs-CZ" sz="3600" dirty="0">
              <a:latin typeface="Josefin Sans Regular" panose="020B060402020202020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79963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506473" y="-822015"/>
            <a:ext cx="19491110" cy="4142637"/>
          </a:xfrm>
          <a:prstGeom prst="rect">
            <a:avLst/>
          </a:prstGeom>
          <a:solidFill>
            <a:srgbClr val="FBF1EF"/>
          </a:solidFill>
        </p:spPr>
      </p:sp>
      <p:sp>
        <p:nvSpPr>
          <p:cNvPr id="3" name="TextBox 3"/>
          <p:cNvSpPr txBox="1"/>
          <p:nvPr/>
        </p:nvSpPr>
        <p:spPr>
          <a:xfrm>
            <a:off x="7785549" y="1322276"/>
            <a:ext cx="9614059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950"/>
              </a:lnSpc>
            </a:pPr>
            <a:r>
              <a:rPr lang="cs-CZ" sz="4500" dirty="0">
                <a:solidFill>
                  <a:srgbClr val="2D1674"/>
                </a:solidFill>
                <a:latin typeface="Sanchez"/>
              </a:rPr>
              <a:t>H</a:t>
            </a:r>
            <a:r>
              <a:rPr lang="en-US" sz="4500" dirty="0" err="1" smtClean="0">
                <a:solidFill>
                  <a:srgbClr val="2D1674"/>
                </a:solidFill>
                <a:latin typeface="Sanchez"/>
              </a:rPr>
              <a:t>lasování</a:t>
            </a:r>
            <a:endParaRPr lang="en-US" sz="4500" dirty="0">
              <a:solidFill>
                <a:srgbClr val="2D1674"/>
              </a:solidFill>
              <a:latin typeface="Sanchez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15733684" y="7732684"/>
            <a:ext cx="3051232" cy="3051232"/>
            <a:chOff x="0" y="0"/>
            <a:chExt cx="2787650" cy="278765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6" name="AutoShape 6"/>
          <p:cNvSpPr/>
          <p:nvPr/>
        </p:nvSpPr>
        <p:spPr>
          <a:xfrm>
            <a:off x="188349" y="3627848"/>
            <a:ext cx="4625938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7" name="Group 7"/>
          <p:cNvGrpSpPr/>
          <p:nvPr/>
        </p:nvGrpSpPr>
        <p:grpSpPr>
          <a:xfrm>
            <a:off x="4969777" y="3818348"/>
            <a:ext cx="4157175" cy="5035038"/>
            <a:chOff x="0" y="0"/>
            <a:chExt cx="5542901" cy="6713384"/>
          </a:xfrm>
        </p:grpSpPr>
        <p:sp>
          <p:nvSpPr>
            <p:cNvPr id="8" name="TextBox 8"/>
            <p:cNvSpPr txBox="1"/>
            <p:nvPr/>
          </p:nvSpPr>
          <p:spPr>
            <a:xfrm>
              <a:off x="0" y="0"/>
              <a:ext cx="5542901" cy="15233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r>
                <a:rPr lang="en-US" sz="3748" spc="472">
                  <a:solidFill>
                    <a:srgbClr val="2D1674"/>
                  </a:solidFill>
                  <a:latin typeface="Josefin Sans Regular"/>
                </a:rPr>
                <a:t>AKTUALIZACE SLOŽENÍ ŘV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2931110"/>
              <a:ext cx="5542901" cy="36450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r>
                <a:rPr lang="en-US" sz="3124">
                  <a:solidFill>
                    <a:srgbClr val="2D1674"/>
                  </a:solidFill>
                  <a:latin typeface="Josefin Sans Regular"/>
                </a:rPr>
                <a:t>Dle usnesení RMČ je novým členem Mgr. Marie Kováčová, odovlána byla Mr. Jarmila Macečková</a:t>
              </a:r>
            </a:p>
          </p:txBody>
        </p:sp>
        <p:grpSp>
          <p:nvGrpSpPr>
            <p:cNvPr id="10" name="Group 10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12" name="Group 12"/>
          <p:cNvGrpSpPr/>
          <p:nvPr/>
        </p:nvGrpSpPr>
        <p:grpSpPr>
          <a:xfrm>
            <a:off x="5695421" y="4906668"/>
            <a:ext cx="2694087" cy="3303635"/>
            <a:chOff x="0" y="0"/>
            <a:chExt cx="3592116" cy="4404847"/>
          </a:xfrm>
        </p:grpSpPr>
        <p:sp>
          <p:nvSpPr>
            <p:cNvPr id="13" name="TextBox 13"/>
            <p:cNvSpPr txBox="1"/>
            <p:nvPr/>
          </p:nvSpPr>
          <p:spPr>
            <a:xfrm>
              <a:off x="0" y="-9525"/>
              <a:ext cx="3592116" cy="55816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40"/>
                </a:lnSpc>
              </a:pPr>
              <a:r>
                <a:rPr lang="en-US" sz="2700" spc="340">
                  <a:solidFill>
                    <a:srgbClr val="2D1674"/>
                  </a:solidFill>
                  <a:latin typeface="Josefin Sans Regular"/>
                </a:rPr>
                <a:t>AUDITIVNÍ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15" name="Group 1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17" name="Group 17"/>
          <p:cNvGrpSpPr/>
          <p:nvPr/>
        </p:nvGrpSpPr>
        <p:grpSpPr>
          <a:xfrm>
            <a:off x="9898492" y="4906668"/>
            <a:ext cx="2694087" cy="3713210"/>
            <a:chOff x="0" y="0"/>
            <a:chExt cx="3592116" cy="4950947"/>
          </a:xfrm>
        </p:grpSpPr>
        <p:sp>
          <p:nvSpPr>
            <p:cNvPr id="18" name="TextBox 18"/>
            <p:cNvSpPr txBox="1"/>
            <p:nvPr/>
          </p:nvSpPr>
          <p:spPr>
            <a:xfrm>
              <a:off x="0" y="-9525"/>
              <a:ext cx="3592116" cy="9544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90"/>
                </a:lnSpc>
              </a:pPr>
              <a:r>
                <a:rPr lang="en-US" sz="2325" spc="292">
                  <a:solidFill>
                    <a:srgbClr val="2D1674"/>
                  </a:solidFill>
                  <a:latin typeface="Josefin Sans Regular"/>
                </a:rPr>
                <a:t>ČTENÍ A PSANÍ</a:t>
              </a:r>
            </a:p>
            <a:p>
              <a:pPr algn="ctr">
                <a:lnSpc>
                  <a:spcPts val="2790"/>
                </a:lnSpc>
              </a:pPr>
              <a:endParaRPr lang="en-US" sz="2325" spc="29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20121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1360102" y="1370855"/>
              <a:ext cx="871913" cy="369796"/>
              <a:chOff x="0" y="0"/>
              <a:chExt cx="2527300" cy="1071880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2" name="Group 22"/>
          <p:cNvGrpSpPr/>
          <p:nvPr/>
        </p:nvGrpSpPr>
        <p:grpSpPr>
          <a:xfrm>
            <a:off x="14101562" y="4906668"/>
            <a:ext cx="2694087" cy="3303635"/>
            <a:chOff x="0" y="0"/>
            <a:chExt cx="3592116" cy="4404847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19050"/>
              <a:ext cx="3592116" cy="9944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79"/>
                </a:lnSpc>
              </a:pPr>
              <a:r>
                <a:rPr lang="en-US" sz="2400" spc="302">
                  <a:solidFill>
                    <a:srgbClr val="2D1674"/>
                  </a:solidFill>
                  <a:latin typeface="Josefin Sans Regular"/>
                </a:rPr>
                <a:t>KINESTETICKÝ</a:t>
              </a:r>
            </a:p>
            <a:p>
              <a:pPr algn="ctr">
                <a:lnSpc>
                  <a:spcPts val="2879"/>
                </a:lnSpc>
              </a:pPr>
              <a:endParaRPr lang="en-US" sz="2400" spc="30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7" name="Group 27"/>
          <p:cNvGrpSpPr>
            <a:grpSpLocks noChangeAspect="1"/>
          </p:cNvGrpSpPr>
          <p:nvPr/>
        </p:nvGrpSpPr>
        <p:grpSpPr>
          <a:xfrm>
            <a:off x="-614290" y="-1671240"/>
            <a:ext cx="4213282" cy="4213282"/>
            <a:chOff x="0" y="0"/>
            <a:chExt cx="2787650" cy="278765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29" name="Group 29"/>
          <p:cNvGrpSpPr>
            <a:grpSpLocks noChangeAspect="1"/>
          </p:cNvGrpSpPr>
          <p:nvPr/>
        </p:nvGrpSpPr>
        <p:grpSpPr>
          <a:xfrm>
            <a:off x="4244133" y="1343025"/>
            <a:ext cx="1451289" cy="615521"/>
            <a:chOff x="0" y="0"/>
            <a:chExt cx="2527300" cy="107188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31" name="AutoShape 31"/>
          <p:cNvSpPr/>
          <p:nvPr/>
        </p:nvSpPr>
        <p:spPr>
          <a:xfrm>
            <a:off x="4969777" y="3658023"/>
            <a:ext cx="12445317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32" name="Group 32"/>
          <p:cNvGrpSpPr/>
          <p:nvPr/>
        </p:nvGrpSpPr>
        <p:grpSpPr>
          <a:xfrm>
            <a:off x="4969777" y="3818348"/>
            <a:ext cx="4157175" cy="2741687"/>
            <a:chOff x="0" y="0"/>
            <a:chExt cx="5542901" cy="3655583"/>
          </a:xfrm>
        </p:grpSpPr>
        <p:sp>
          <p:nvSpPr>
            <p:cNvPr id="33" name="TextBox 33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35" name="Group 35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37" name="Group 37"/>
          <p:cNvGrpSpPr/>
          <p:nvPr/>
        </p:nvGrpSpPr>
        <p:grpSpPr>
          <a:xfrm>
            <a:off x="182597" y="3928569"/>
            <a:ext cx="4699844" cy="2514505"/>
            <a:chOff x="-415547" y="-77536"/>
            <a:chExt cx="6266460" cy="4171400"/>
          </a:xfrm>
        </p:grpSpPr>
        <p:sp>
          <p:nvSpPr>
            <p:cNvPr id="38" name="TextBox 38"/>
            <p:cNvSpPr txBox="1"/>
            <p:nvPr/>
          </p:nvSpPr>
          <p:spPr>
            <a:xfrm>
              <a:off x="-415547" y="-77536"/>
              <a:ext cx="6266460" cy="261234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r>
                <a:rPr lang="en-US" sz="3748" spc="472" dirty="0">
                  <a:solidFill>
                    <a:srgbClr val="2D1674"/>
                  </a:solidFill>
                  <a:latin typeface="Josefin Sans Regular"/>
                </a:rPr>
                <a:t>SCHVÁLENÍ </a:t>
              </a:r>
              <a:r>
                <a:rPr lang="cs-CZ" sz="3748" spc="472" dirty="0" smtClean="0">
                  <a:solidFill>
                    <a:srgbClr val="2D1674"/>
                  </a:solidFill>
                  <a:latin typeface="Josefin Sans Regular"/>
                </a:rPr>
                <a:t>DEMOGRAFICKÉ STUDIE </a:t>
              </a:r>
            </a:p>
            <a:p>
              <a:pPr algn="ctr">
                <a:lnSpc>
                  <a:spcPts val="4498"/>
                </a:lnSpc>
              </a:pPr>
              <a:r>
                <a:rPr lang="cs-CZ" sz="3748" spc="472" dirty="0" smtClean="0">
                  <a:solidFill>
                    <a:srgbClr val="2D1674"/>
                  </a:solidFill>
                  <a:latin typeface="Josefin Sans Regular"/>
                </a:rPr>
                <a:t>PRAHY 7</a:t>
              </a: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0" name="Group 40"/>
            <p:cNvGrpSpPr>
              <a:grpSpLocks noChangeAspect="1"/>
            </p:cNvGrpSpPr>
            <p:nvPr/>
          </p:nvGrpSpPr>
          <p:grpSpPr>
            <a:xfrm>
              <a:off x="2075824" y="3523241"/>
              <a:ext cx="1345426" cy="570623"/>
              <a:chOff x="-43041" y="2956360"/>
              <a:chExt cx="2527300" cy="1071880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-43041" y="295636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4" name="Group 44"/>
          <p:cNvGrpSpPr/>
          <p:nvPr/>
        </p:nvGrpSpPr>
        <p:grpSpPr>
          <a:xfrm>
            <a:off x="9513175" y="3818348"/>
            <a:ext cx="4157175" cy="3312938"/>
            <a:chOff x="0" y="0"/>
            <a:chExt cx="5542901" cy="4417251"/>
          </a:xfrm>
        </p:grpSpPr>
        <p:sp>
          <p:nvSpPr>
            <p:cNvPr id="45" name="TextBox 45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3692779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7" name="Group 47"/>
            <p:cNvGrpSpPr>
              <a:grpSpLocks noChangeAspect="1"/>
            </p:cNvGrpSpPr>
            <p:nvPr/>
          </p:nvGrpSpPr>
          <p:grpSpPr>
            <a:xfrm>
              <a:off x="2098737" y="2711070"/>
              <a:ext cx="1345426" cy="570623"/>
              <a:chOff x="0" y="0"/>
              <a:chExt cx="2527300" cy="1071880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9" name="Group 49"/>
          <p:cNvGrpSpPr/>
          <p:nvPr/>
        </p:nvGrpSpPr>
        <p:grpSpPr>
          <a:xfrm>
            <a:off x="13882809" y="3818348"/>
            <a:ext cx="4157175" cy="2741687"/>
            <a:chOff x="0" y="0"/>
            <a:chExt cx="5542901" cy="3655583"/>
          </a:xfrm>
        </p:grpSpPr>
        <p:sp>
          <p:nvSpPr>
            <p:cNvPr id="50" name="TextBox 50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52" name="Group 52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sp>
        <p:nvSpPr>
          <p:cNvPr id="54" name="TextovéPole 53"/>
          <p:cNvSpPr txBox="1"/>
          <p:nvPr/>
        </p:nvSpPr>
        <p:spPr>
          <a:xfrm>
            <a:off x="5340035" y="4262609"/>
            <a:ext cx="1181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Josefin Sans Regular" panose="020B0604020202020204" charset="-18"/>
              </a:rPr>
              <a:t>Návrh usnesení</a:t>
            </a:r>
            <a:endParaRPr lang="cs-CZ" sz="4800" b="1" dirty="0">
              <a:latin typeface="Josefin Sans Regular" panose="020B0604020202020204" charset="-18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5340035" y="6266673"/>
            <a:ext cx="11913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Josefin Sans Regular" panose="020B0604020202020204" charset="-18"/>
              </a:rPr>
              <a:t>„Řídící </a:t>
            </a:r>
            <a:r>
              <a:rPr lang="cs-CZ" sz="3600" dirty="0">
                <a:latin typeface="Josefin Sans Regular" panose="020B0604020202020204" charset="-18"/>
              </a:rPr>
              <a:t>výbor schvaluje </a:t>
            </a:r>
            <a:r>
              <a:rPr lang="cs-CZ" sz="3600" dirty="0" smtClean="0">
                <a:latin typeface="Josefin Sans Regular" panose="020B0604020202020204" charset="-18"/>
              </a:rPr>
              <a:t>aktualizaci DEMOGRAFICKÉ STUDIE SPRÁVNÍHO OBVODU PRAHY 7 zpracovanou v rámci projektu </a:t>
            </a:r>
            <a:r>
              <a:rPr lang="cs-CZ" sz="3600" dirty="0">
                <a:latin typeface="Josefin Sans Regular" panose="020B0604020202020204" charset="-18"/>
              </a:rPr>
              <a:t>Místní akční plány rozvoje vzdělávání II - správní obvod Praha 7, </a:t>
            </a:r>
          </a:p>
          <a:p>
            <a:pPr algn="ctr"/>
            <a:r>
              <a:rPr lang="cs-CZ" sz="3600" dirty="0" err="1">
                <a:latin typeface="Josefin Sans Regular" panose="020B0604020202020204" charset="-18"/>
              </a:rPr>
              <a:t>reg</a:t>
            </a:r>
            <a:r>
              <a:rPr lang="cs-CZ" sz="3600" dirty="0">
                <a:latin typeface="Josefin Sans Regular" panose="020B0604020202020204" charset="-18"/>
              </a:rPr>
              <a:t>. č.: </a:t>
            </a:r>
            <a:r>
              <a:rPr lang="cs-CZ" sz="3600" dirty="0" smtClean="0">
                <a:latin typeface="Josefin Sans Regular" panose="020B0604020202020204" charset="-18"/>
              </a:rPr>
              <a:t>CZ.02.3.68/0.0/0.0/17_047/0011690.“</a:t>
            </a:r>
            <a:endParaRPr lang="cs-CZ" sz="3600" dirty="0">
              <a:latin typeface="Josefin Sans Regular" panose="020B0604020202020204" charset="-18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01747" y="6042401"/>
            <a:ext cx="4375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>
              <a:latin typeface="Josefin Sans Regular" panose="020B0604020202020204" charset="-18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48319" y="5859191"/>
            <a:ext cx="4394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11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506473" y="-822015"/>
            <a:ext cx="19491110" cy="4142637"/>
          </a:xfrm>
          <a:prstGeom prst="rect">
            <a:avLst/>
          </a:prstGeom>
          <a:solidFill>
            <a:srgbClr val="FBF1EF"/>
          </a:solidFill>
        </p:spPr>
      </p:sp>
      <p:sp>
        <p:nvSpPr>
          <p:cNvPr id="3" name="TextBox 3"/>
          <p:cNvSpPr txBox="1"/>
          <p:nvPr/>
        </p:nvSpPr>
        <p:spPr>
          <a:xfrm>
            <a:off x="7785549" y="1322276"/>
            <a:ext cx="9614059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950"/>
              </a:lnSpc>
            </a:pPr>
            <a:r>
              <a:rPr lang="cs-CZ" sz="4500" dirty="0">
                <a:solidFill>
                  <a:srgbClr val="2D1674"/>
                </a:solidFill>
                <a:latin typeface="Sanchez"/>
              </a:rPr>
              <a:t>H</a:t>
            </a:r>
            <a:r>
              <a:rPr lang="en-US" sz="4500" dirty="0" err="1" smtClean="0">
                <a:solidFill>
                  <a:srgbClr val="2D1674"/>
                </a:solidFill>
                <a:latin typeface="Sanchez"/>
              </a:rPr>
              <a:t>lasování</a:t>
            </a:r>
            <a:endParaRPr lang="en-US" sz="4500" dirty="0">
              <a:solidFill>
                <a:srgbClr val="2D1674"/>
              </a:solidFill>
              <a:latin typeface="Sanchez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15733684" y="7732684"/>
            <a:ext cx="3051232" cy="3051232"/>
            <a:chOff x="0" y="0"/>
            <a:chExt cx="2787650" cy="278765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6" name="AutoShape 6"/>
          <p:cNvSpPr/>
          <p:nvPr/>
        </p:nvSpPr>
        <p:spPr>
          <a:xfrm>
            <a:off x="175168" y="3690296"/>
            <a:ext cx="4881579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7" name="Group 7"/>
          <p:cNvGrpSpPr/>
          <p:nvPr/>
        </p:nvGrpSpPr>
        <p:grpSpPr>
          <a:xfrm>
            <a:off x="4969777" y="3818348"/>
            <a:ext cx="4157175" cy="1890019"/>
            <a:chOff x="0" y="0"/>
            <a:chExt cx="5542901" cy="2520025"/>
          </a:xfrm>
        </p:grpSpPr>
        <p:sp>
          <p:nvSpPr>
            <p:cNvPr id="8" name="TextBox 8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10" name="Group 10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17" name="Group 17"/>
          <p:cNvGrpSpPr/>
          <p:nvPr/>
        </p:nvGrpSpPr>
        <p:grpSpPr>
          <a:xfrm>
            <a:off x="9898492" y="4906668"/>
            <a:ext cx="2694087" cy="3713210"/>
            <a:chOff x="0" y="0"/>
            <a:chExt cx="3592116" cy="4950947"/>
          </a:xfrm>
        </p:grpSpPr>
        <p:sp>
          <p:nvSpPr>
            <p:cNvPr id="18" name="TextBox 18"/>
            <p:cNvSpPr txBox="1"/>
            <p:nvPr/>
          </p:nvSpPr>
          <p:spPr>
            <a:xfrm>
              <a:off x="0" y="-9525"/>
              <a:ext cx="3592116" cy="9544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90"/>
                </a:lnSpc>
              </a:pPr>
              <a:r>
                <a:rPr lang="en-US" sz="2325" spc="292">
                  <a:solidFill>
                    <a:srgbClr val="2D1674"/>
                  </a:solidFill>
                  <a:latin typeface="Josefin Sans Regular"/>
                </a:rPr>
                <a:t>ČTENÍ A PSANÍ</a:t>
              </a:r>
            </a:p>
            <a:p>
              <a:pPr algn="ctr">
                <a:lnSpc>
                  <a:spcPts val="2790"/>
                </a:lnSpc>
              </a:pPr>
              <a:endParaRPr lang="en-US" sz="2325" spc="29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20121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1360102" y="1370855"/>
              <a:ext cx="871913" cy="369796"/>
              <a:chOff x="0" y="0"/>
              <a:chExt cx="2527300" cy="1071880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2" name="Group 22"/>
          <p:cNvGrpSpPr/>
          <p:nvPr/>
        </p:nvGrpSpPr>
        <p:grpSpPr>
          <a:xfrm>
            <a:off x="14101562" y="4906668"/>
            <a:ext cx="2694087" cy="3303635"/>
            <a:chOff x="0" y="0"/>
            <a:chExt cx="3592116" cy="4404847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19050"/>
              <a:ext cx="3592116" cy="9944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79"/>
                </a:lnSpc>
              </a:pPr>
              <a:r>
                <a:rPr lang="en-US" sz="2400" spc="302">
                  <a:solidFill>
                    <a:srgbClr val="2D1674"/>
                  </a:solidFill>
                  <a:latin typeface="Josefin Sans Regular"/>
                </a:rPr>
                <a:t>KINESTETICKÝ</a:t>
              </a:r>
            </a:p>
            <a:p>
              <a:pPr algn="ctr">
                <a:lnSpc>
                  <a:spcPts val="2879"/>
                </a:lnSpc>
              </a:pPr>
              <a:endParaRPr lang="en-US" sz="2400" spc="30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7" name="Group 27"/>
          <p:cNvGrpSpPr>
            <a:grpSpLocks noChangeAspect="1"/>
          </p:cNvGrpSpPr>
          <p:nvPr/>
        </p:nvGrpSpPr>
        <p:grpSpPr>
          <a:xfrm>
            <a:off x="-614290" y="-1671240"/>
            <a:ext cx="4213282" cy="4213282"/>
            <a:chOff x="0" y="0"/>
            <a:chExt cx="2787650" cy="278765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29" name="Group 29"/>
          <p:cNvGrpSpPr>
            <a:grpSpLocks noChangeAspect="1"/>
          </p:cNvGrpSpPr>
          <p:nvPr/>
        </p:nvGrpSpPr>
        <p:grpSpPr>
          <a:xfrm>
            <a:off x="4244133" y="1343025"/>
            <a:ext cx="1451289" cy="615521"/>
            <a:chOff x="0" y="0"/>
            <a:chExt cx="2527300" cy="107188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31" name="AutoShape 31"/>
          <p:cNvSpPr/>
          <p:nvPr/>
        </p:nvSpPr>
        <p:spPr>
          <a:xfrm>
            <a:off x="5386466" y="3658023"/>
            <a:ext cx="12028628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32" name="Group 32"/>
          <p:cNvGrpSpPr/>
          <p:nvPr/>
        </p:nvGrpSpPr>
        <p:grpSpPr>
          <a:xfrm>
            <a:off x="4969777" y="3818348"/>
            <a:ext cx="4157175" cy="2741687"/>
            <a:chOff x="0" y="0"/>
            <a:chExt cx="5542901" cy="3655583"/>
          </a:xfrm>
        </p:grpSpPr>
        <p:sp>
          <p:nvSpPr>
            <p:cNvPr id="33" name="TextBox 33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35" name="Group 35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37" name="Group 37"/>
          <p:cNvGrpSpPr/>
          <p:nvPr/>
        </p:nvGrpSpPr>
        <p:grpSpPr>
          <a:xfrm>
            <a:off x="213920" y="4534473"/>
            <a:ext cx="4944866" cy="4270837"/>
            <a:chOff x="-351698" y="-63426"/>
            <a:chExt cx="6593156" cy="4833331"/>
          </a:xfrm>
        </p:grpSpPr>
        <p:sp>
          <p:nvSpPr>
            <p:cNvPr id="38" name="TextBox 38"/>
            <p:cNvSpPr txBox="1"/>
            <p:nvPr/>
          </p:nvSpPr>
          <p:spPr>
            <a:xfrm>
              <a:off x="-351698" y="-63426"/>
              <a:ext cx="6593156" cy="391851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r>
                <a:rPr lang="en-US" sz="3748" spc="472" dirty="0">
                  <a:solidFill>
                    <a:srgbClr val="2D1674"/>
                  </a:solidFill>
                  <a:latin typeface="Josefin Sans Regular"/>
                </a:rPr>
                <a:t>SCHVÁLENÍ </a:t>
              </a:r>
              <a:r>
                <a:rPr lang="cs-CZ" sz="3748" spc="472" dirty="0" smtClean="0">
                  <a:solidFill>
                    <a:srgbClr val="2D1674"/>
                  </a:solidFill>
                  <a:latin typeface="Josefin Sans Regular"/>
                </a:rPr>
                <a:t>AKTUALIZACE STRATEGICKÉHO RÁMCE MAP - INVESTIČNÍ PRIORITY</a:t>
              </a: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0" name="Group 40"/>
            <p:cNvGrpSpPr>
              <a:grpSpLocks noChangeAspect="1"/>
            </p:cNvGrpSpPr>
            <p:nvPr/>
          </p:nvGrpSpPr>
          <p:grpSpPr>
            <a:xfrm>
              <a:off x="2191588" y="4199282"/>
              <a:ext cx="1345426" cy="570623"/>
              <a:chOff x="174415" y="4226262"/>
              <a:chExt cx="2527300" cy="1071880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174415" y="4226262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4" name="Group 44"/>
          <p:cNvGrpSpPr/>
          <p:nvPr/>
        </p:nvGrpSpPr>
        <p:grpSpPr>
          <a:xfrm>
            <a:off x="9462174" y="1977552"/>
            <a:ext cx="4157175" cy="3312938"/>
            <a:chOff x="0" y="0"/>
            <a:chExt cx="5542901" cy="4417251"/>
          </a:xfrm>
        </p:grpSpPr>
        <p:sp>
          <p:nvSpPr>
            <p:cNvPr id="45" name="TextBox 45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3692779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7" name="Group 47"/>
            <p:cNvGrpSpPr>
              <a:grpSpLocks noChangeAspect="1"/>
            </p:cNvGrpSpPr>
            <p:nvPr/>
          </p:nvGrpSpPr>
          <p:grpSpPr>
            <a:xfrm>
              <a:off x="2098737" y="2711070"/>
              <a:ext cx="1345426" cy="570623"/>
              <a:chOff x="0" y="0"/>
              <a:chExt cx="2527300" cy="1071880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9" name="Group 49"/>
          <p:cNvGrpSpPr/>
          <p:nvPr/>
        </p:nvGrpSpPr>
        <p:grpSpPr>
          <a:xfrm>
            <a:off x="13882809" y="3818348"/>
            <a:ext cx="4157175" cy="2741687"/>
            <a:chOff x="0" y="0"/>
            <a:chExt cx="5542901" cy="3655583"/>
          </a:xfrm>
        </p:grpSpPr>
        <p:sp>
          <p:nvSpPr>
            <p:cNvPr id="50" name="TextBox 50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52" name="Group 52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sp>
        <p:nvSpPr>
          <p:cNvPr id="54" name="TextovéPole 53"/>
          <p:cNvSpPr txBox="1"/>
          <p:nvPr/>
        </p:nvSpPr>
        <p:spPr>
          <a:xfrm>
            <a:off x="5340035" y="4262609"/>
            <a:ext cx="1181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Josefin Sans Regular" panose="020B0604020202020204" charset="-18"/>
              </a:rPr>
              <a:t>Návrh usnesení</a:t>
            </a:r>
            <a:endParaRPr lang="cs-CZ" sz="4800" b="1" dirty="0">
              <a:latin typeface="Josefin Sans Regular" panose="020B0604020202020204" charset="-18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5340035" y="6089565"/>
            <a:ext cx="11913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>
                <a:latin typeface="Josefin Sans Regular" panose="020B0604020202020204" charset="-18"/>
              </a:rPr>
              <a:t>„Řídící výbor schvaluje aktualizaci Strategického rámce MAP - přílohu Investiční </a:t>
            </a:r>
            <a:r>
              <a:rPr lang="cs-CZ" sz="3600" dirty="0" smtClean="0">
                <a:latin typeface="Josefin Sans Regular" panose="020B0604020202020204" charset="-18"/>
              </a:rPr>
              <a:t>priority - </a:t>
            </a:r>
            <a:r>
              <a:rPr lang="cs-CZ" sz="3600" dirty="0">
                <a:latin typeface="Josefin Sans Regular" panose="020B0604020202020204" charset="-18"/>
              </a:rPr>
              <a:t>zpracovanou v rámci projektu Místní akční plány rozvoje vzdělávání II - správní obvod Praha 7, </a:t>
            </a:r>
            <a:r>
              <a:rPr lang="cs-CZ" sz="3600" dirty="0" err="1">
                <a:latin typeface="Josefin Sans Regular" panose="020B0604020202020204" charset="-18"/>
              </a:rPr>
              <a:t>reg</a:t>
            </a:r>
            <a:r>
              <a:rPr lang="cs-CZ" sz="3600" dirty="0">
                <a:latin typeface="Josefin Sans Regular" panose="020B0604020202020204" charset="-18"/>
              </a:rPr>
              <a:t>. č.: CZ.02.3.68/0.0/0.0/17_047/0011690.“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301747" y="6042401"/>
            <a:ext cx="4375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>
              <a:latin typeface="Josefin Sans Regular" panose="020B0604020202020204" charset="-18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48319" y="5859191"/>
            <a:ext cx="4394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89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506473" y="-822015"/>
            <a:ext cx="19491110" cy="4142637"/>
          </a:xfrm>
          <a:prstGeom prst="rect">
            <a:avLst/>
          </a:prstGeom>
          <a:solidFill>
            <a:srgbClr val="FBF1EF"/>
          </a:solidFill>
        </p:spPr>
      </p:sp>
      <p:sp>
        <p:nvSpPr>
          <p:cNvPr id="3" name="TextBox 3"/>
          <p:cNvSpPr txBox="1"/>
          <p:nvPr/>
        </p:nvSpPr>
        <p:spPr>
          <a:xfrm>
            <a:off x="7785549" y="1322276"/>
            <a:ext cx="9614059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950"/>
              </a:lnSpc>
            </a:pPr>
            <a:r>
              <a:rPr lang="cs-CZ" sz="4500" dirty="0">
                <a:solidFill>
                  <a:srgbClr val="2D1674"/>
                </a:solidFill>
                <a:latin typeface="Sanchez"/>
              </a:rPr>
              <a:t>H</a:t>
            </a:r>
            <a:r>
              <a:rPr lang="en-US" sz="4500" dirty="0" err="1" smtClean="0">
                <a:solidFill>
                  <a:srgbClr val="2D1674"/>
                </a:solidFill>
                <a:latin typeface="Sanchez"/>
              </a:rPr>
              <a:t>lasování</a:t>
            </a:r>
            <a:endParaRPr lang="en-US" sz="4500" dirty="0">
              <a:solidFill>
                <a:srgbClr val="2D1674"/>
              </a:solidFill>
              <a:latin typeface="Sanchez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15733684" y="7732684"/>
            <a:ext cx="3051232" cy="3051232"/>
            <a:chOff x="0" y="0"/>
            <a:chExt cx="2787650" cy="278765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6" name="AutoShape 6"/>
          <p:cNvSpPr/>
          <p:nvPr/>
        </p:nvSpPr>
        <p:spPr>
          <a:xfrm>
            <a:off x="292428" y="3627848"/>
            <a:ext cx="4881579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7" name="Group 7"/>
          <p:cNvGrpSpPr/>
          <p:nvPr/>
        </p:nvGrpSpPr>
        <p:grpSpPr>
          <a:xfrm>
            <a:off x="4969777" y="3818348"/>
            <a:ext cx="4157175" cy="1890019"/>
            <a:chOff x="0" y="0"/>
            <a:chExt cx="5542901" cy="2520025"/>
          </a:xfrm>
        </p:grpSpPr>
        <p:sp>
          <p:nvSpPr>
            <p:cNvPr id="8" name="TextBox 8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10" name="Group 10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17" name="Group 17"/>
          <p:cNvGrpSpPr/>
          <p:nvPr/>
        </p:nvGrpSpPr>
        <p:grpSpPr>
          <a:xfrm>
            <a:off x="9898492" y="4906668"/>
            <a:ext cx="2694087" cy="3713210"/>
            <a:chOff x="0" y="0"/>
            <a:chExt cx="3592116" cy="4950947"/>
          </a:xfrm>
        </p:grpSpPr>
        <p:sp>
          <p:nvSpPr>
            <p:cNvPr id="18" name="TextBox 18"/>
            <p:cNvSpPr txBox="1"/>
            <p:nvPr/>
          </p:nvSpPr>
          <p:spPr>
            <a:xfrm>
              <a:off x="0" y="-9525"/>
              <a:ext cx="3592116" cy="9544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90"/>
                </a:lnSpc>
              </a:pPr>
              <a:r>
                <a:rPr lang="en-US" sz="2325" spc="292">
                  <a:solidFill>
                    <a:srgbClr val="2D1674"/>
                  </a:solidFill>
                  <a:latin typeface="Josefin Sans Regular"/>
                </a:rPr>
                <a:t>ČTENÍ A PSANÍ</a:t>
              </a:r>
            </a:p>
            <a:p>
              <a:pPr algn="ctr">
                <a:lnSpc>
                  <a:spcPts val="2790"/>
                </a:lnSpc>
              </a:pPr>
              <a:endParaRPr lang="en-US" sz="2325" spc="29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20121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1360102" y="1370855"/>
              <a:ext cx="871913" cy="369796"/>
              <a:chOff x="0" y="0"/>
              <a:chExt cx="2527300" cy="1071880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2" name="Group 22"/>
          <p:cNvGrpSpPr/>
          <p:nvPr/>
        </p:nvGrpSpPr>
        <p:grpSpPr>
          <a:xfrm>
            <a:off x="14101562" y="4906668"/>
            <a:ext cx="2694087" cy="3303635"/>
            <a:chOff x="0" y="0"/>
            <a:chExt cx="3592116" cy="4404847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19050"/>
              <a:ext cx="3592116" cy="9944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79"/>
                </a:lnSpc>
              </a:pPr>
              <a:r>
                <a:rPr lang="en-US" sz="2400" spc="302">
                  <a:solidFill>
                    <a:srgbClr val="2D1674"/>
                  </a:solidFill>
                  <a:latin typeface="Josefin Sans Regular"/>
                </a:rPr>
                <a:t>KINESTETICKÝ</a:t>
              </a:r>
            </a:p>
            <a:p>
              <a:pPr algn="ctr">
                <a:lnSpc>
                  <a:spcPts val="2879"/>
                </a:lnSpc>
              </a:pPr>
              <a:endParaRPr lang="en-US" sz="2400" spc="302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1466067"/>
              <a:ext cx="3592116" cy="28498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</a:pPr>
              <a:r>
                <a:rPr lang="en-US" sz="2025">
                  <a:solidFill>
                    <a:srgbClr val="2D1674"/>
                  </a:solidFill>
                  <a:latin typeface="Josefin Sans Regular"/>
                </a:rPr>
                <a:t>Prezentace jsou komunikační nástroje vhodné k předvádění věcí a jejich vlastností, přednáškám, projevům, referátům a dalším.</a:t>
              </a:r>
            </a:p>
          </p:txBody>
        </p:sp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1360102" y="824755"/>
              <a:ext cx="871913" cy="369796"/>
              <a:chOff x="0" y="0"/>
              <a:chExt cx="2527300" cy="107188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27" name="Group 27"/>
          <p:cNvGrpSpPr>
            <a:grpSpLocks noChangeAspect="1"/>
          </p:cNvGrpSpPr>
          <p:nvPr/>
        </p:nvGrpSpPr>
        <p:grpSpPr>
          <a:xfrm>
            <a:off x="-614290" y="-1671240"/>
            <a:ext cx="4213282" cy="4213282"/>
            <a:chOff x="0" y="0"/>
            <a:chExt cx="2787650" cy="278765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787650" cy="2787650"/>
            </a:xfrm>
            <a:custGeom>
              <a:avLst/>
              <a:gdLst/>
              <a:ahLst/>
              <a:cxnLst/>
              <a:rect l="l" t="t" r="r" b="b"/>
              <a:pathLst>
                <a:path w="2787650" h="2787650">
                  <a:moveTo>
                    <a:pt x="81280" y="1861820"/>
                  </a:moveTo>
                  <a:cubicBezTo>
                    <a:pt x="73660" y="1841500"/>
                    <a:pt x="67310" y="1819910"/>
                    <a:pt x="60960" y="1799590"/>
                  </a:cubicBezTo>
                  <a:lnTo>
                    <a:pt x="1800860" y="59690"/>
                  </a:lnTo>
                  <a:cubicBezTo>
                    <a:pt x="1821180" y="66040"/>
                    <a:pt x="1842770" y="72390"/>
                    <a:pt x="1863090" y="80010"/>
                  </a:cubicBezTo>
                  <a:lnTo>
                    <a:pt x="81280" y="1861820"/>
                  </a:lnTo>
                  <a:close/>
                  <a:moveTo>
                    <a:pt x="1597660" y="15240"/>
                  </a:moveTo>
                  <a:cubicBezTo>
                    <a:pt x="1573530" y="11430"/>
                    <a:pt x="1548130" y="8890"/>
                    <a:pt x="1524000" y="6350"/>
                  </a:cubicBezTo>
                  <a:lnTo>
                    <a:pt x="6350" y="1524000"/>
                  </a:lnTo>
                  <a:cubicBezTo>
                    <a:pt x="8890" y="1548130"/>
                    <a:pt x="11430" y="1573530"/>
                    <a:pt x="15240" y="1597660"/>
                  </a:cubicBezTo>
                  <a:lnTo>
                    <a:pt x="1597660" y="15240"/>
                  </a:lnTo>
                  <a:close/>
                  <a:moveTo>
                    <a:pt x="2189480" y="248920"/>
                  </a:moveTo>
                  <a:cubicBezTo>
                    <a:pt x="2172970" y="237490"/>
                    <a:pt x="2156460" y="226060"/>
                    <a:pt x="2139950" y="215900"/>
                  </a:cubicBezTo>
                  <a:lnTo>
                    <a:pt x="215900" y="2139950"/>
                  </a:lnTo>
                  <a:cubicBezTo>
                    <a:pt x="226060" y="2156460"/>
                    <a:pt x="237490" y="2172970"/>
                    <a:pt x="248920" y="2189480"/>
                  </a:cubicBezTo>
                  <a:lnTo>
                    <a:pt x="2189480" y="248920"/>
                  </a:lnTo>
                  <a:close/>
                  <a:moveTo>
                    <a:pt x="1979930" y="128270"/>
                  </a:moveTo>
                  <a:cubicBezTo>
                    <a:pt x="1960880" y="119380"/>
                    <a:pt x="1941830" y="110490"/>
                    <a:pt x="1922780" y="102870"/>
                  </a:cubicBezTo>
                  <a:lnTo>
                    <a:pt x="104140" y="1921510"/>
                  </a:lnTo>
                  <a:cubicBezTo>
                    <a:pt x="111760" y="1940560"/>
                    <a:pt x="120650" y="1959610"/>
                    <a:pt x="129540" y="1978660"/>
                  </a:cubicBezTo>
                  <a:lnTo>
                    <a:pt x="1979930" y="128270"/>
                  </a:lnTo>
                  <a:close/>
                  <a:moveTo>
                    <a:pt x="2087880" y="185420"/>
                  </a:moveTo>
                  <a:cubicBezTo>
                    <a:pt x="2070100" y="175260"/>
                    <a:pt x="2052320" y="165100"/>
                    <a:pt x="2034540" y="156210"/>
                  </a:cubicBezTo>
                  <a:lnTo>
                    <a:pt x="154940" y="2035810"/>
                  </a:lnTo>
                  <a:cubicBezTo>
                    <a:pt x="163830" y="2053590"/>
                    <a:pt x="173990" y="2071370"/>
                    <a:pt x="184150" y="2089150"/>
                  </a:cubicBezTo>
                  <a:lnTo>
                    <a:pt x="2087880" y="185420"/>
                  </a:lnTo>
                  <a:close/>
                  <a:moveTo>
                    <a:pt x="834390" y="116840"/>
                  </a:moveTo>
                  <a:cubicBezTo>
                    <a:pt x="774700" y="143510"/>
                    <a:pt x="716280" y="173990"/>
                    <a:pt x="660400" y="208280"/>
                  </a:cubicBezTo>
                  <a:lnTo>
                    <a:pt x="208280" y="660400"/>
                  </a:lnTo>
                  <a:cubicBezTo>
                    <a:pt x="172720" y="716280"/>
                    <a:pt x="142240" y="774700"/>
                    <a:pt x="116840" y="834390"/>
                  </a:cubicBezTo>
                  <a:lnTo>
                    <a:pt x="834390" y="116840"/>
                  </a:lnTo>
                  <a:close/>
                  <a:moveTo>
                    <a:pt x="1363980" y="0"/>
                  </a:moveTo>
                  <a:lnTo>
                    <a:pt x="0" y="1363980"/>
                  </a:lnTo>
                  <a:cubicBezTo>
                    <a:pt x="0" y="1391920"/>
                    <a:pt x="0" y="1418590"/>
                    <a:pt x="1270" y="1446530"/>
                  </a:cubicBezTo>
                  <a:lnTo>
                    <a:pt x="1445260" y="1270"/>
                  </a:lnTo>
                  <a:cubicBezTo>
                    <a:pt x="1418590" y="0"/>
                    <a:pt x="1390650" y="0"/>
                    <a:pt x="1363980" y="0"/>
                  </a:cubicBezTo>
                  <a:close/>
                  <a:moveTo>
                    <a:pt x="2787650" y="1386840"/>
                  </a:moveTo>
                  <a:lnTo>
                    <a:pt x="1386840" y="2787650"/>
                  </a:lnTo>
                  <a:cubicBezTo>
                    <a:pt x="1414780" y="2787650"/>
                    <a:pt x="1443990" y="2787650"/>
                    <a:pt x="1471930" y="2785110"/>
                  </a:cubicBezTo>
                  <a:lnTo>
                    <a:pt x="2785110" y="1471930"/>
                  </a:lnTo>
                  <a:cubicBezTo>
                    <a:pt x="2786380" y="1443990"/>
                    <a:pt x="2787650" y="1414780"/>
                    <a:pt x="2787650" y="1386840"/>
                  </a:cubicBezTo>
                  <a:close/>
                  <a:moveTo>
                    <a:pt x="2283460" y="321310"/>
                  </a:moveTo>
                  <a:cubicBezTo>
                    <a:pt x="2268220" y="308610"/>
                    <a:pt x="2252980" y="295910"/>
                    <a:pt x="2237740" y="284480"/>
                  </a:cubicBezTo>
                  <a:lnTo>
                    <a:pt x="284480" y="2237740"/>
                  </a:lnTo>
                  <a:cubicBezTo>
                    <a:pt x="295910" y="2252980"/>
                    <a:pt x="308610" y="2268220"/>
                    <a:pt x="321310" y="2283460"/>
                  </a:cubicBezTo>
                  <a:lnTo>
                    <a:pt x="2283460" y="321310"/>
                  </a:lnTo>
                  <a:close/>
                  <a:moveTo>
                    <a:pt x="1276350" y="5080"/>
                  </a:moveTo>
                  <a:cubicBezTo>
                    <a:pt x="1244600" y="7620"/>
                    <a:pt x="1214120" y="11430"/>
                    <a:pt x="1182370" y="16510"/>
                  </a:cubicBezTo>
                  <a:lnTo>
                    <a:pt x="16510" y="1182370"/>
                  </a:lnTo>
                  <a:cubicBezTo>
                    <a:pt x="11430" y="1214120"/>
                    <a:pt x="7620" y="1244600"/>
                    <a:pt x="5080" y="1276350"/>
                  </a:cubicBezTo>
                  <a:lnTo>
                    <a:pt x="1276350" y="5080"/>
                  </a:lnTo>
                  <a:close/>
                  <a:moveTo>
                    <a:pt x="1080770" y="35560"/>
                  </a:moveTo>
                  <a:cubicBezTo>
                    <a:pt x="1042670" y="44450"/>
                    <a:pt x="1004570" y="54610"/>
                    <a:pt x="966470" y="67310"/>
                  </a:cubicBezTo>
                  <a:lnTo>
                    <a:pt x="66040" y="966470"/>
                  </a:lnTo>
                  <a:cubicBezTo>
                    <a:pt x="54610" y="1004570"/>
                    <a:pt x="43180" y="1041400"/>
                    <a:pt x="34290" y="1080770"/>
                  </a:cubicBezTo>
                  <a:lnTo>
                    <a:pt x="1080770" y="35560"/>
                  </a:lnTo>
                  <a:close/>
                  <a:moveTo>
                    <a:pt x="1734820" y="41910"/>
                  </a:moveTo>
                  <a:cubicBezTo>
                    <a:pt x="1711960" y="36830"/>
                    <a:pt x="1690370" y="31750"/>
                    <a:pt x="1667510" y="26670"/>
                  </a:cubicBezTo>
                  <a:lnTo>
                    <a:pt x="26670" y="1667510"/>
                  </a:lnTo>
                  <a:cubicBezTo>
                    <a:pt x="31750" y="1690370"/>
                    <a:pt x="36830" y="1711960"/>
                    <a:pt x="41910" y="1734820"/>
                  </a:cubicBezTo>
                  <a:lnTo>
                    <a:pt x="1734820" y="41910"/>
                  </a:lnTo>
                  <a:close/>
                  <a:moveTo>
                    <a:pt x="2762250" y="1659890"/>
                  </a:moveTo>
                  <a:cubicBezTo>
                    <a:pt x="2768600" y="1626870"/>
                    <a:pt x="2773680" y="1595120"/>
                    <a:pt x="2777490" y="1562100"/>
                  </a:cubicBezTo>
                  <a:lnTo>
                    <a:pt x="1562100" y="2777490"/>
                  </a:lnTo>
                  <a:cubicBezTo>
                    <a:pt x="1595120" y="2773680"/>
                    <a:pt x="1628140" y="2768600"/>
                    <a:pt x="1659890" y="2762250"/>
                  </a:cubicBezTo>
                  <a:lnTo>
                    <a:pt x="2762250" y="1659890"/>
                  </a:lnTo>
                  <a:close/>
                  <a:moveTo>
                    <a:pt x="2785110" y="1306830"/>
                  </a:moveTo>
                  <a:cubicBezTo>
                    <a:pt x="2783840" y="1281430"/>
                    <a:pt x="2781300" y="1256030"/>
                    <a:pt x="2778760" y="1230630"/>
                  </a:cubicBezTo>
                  <a:lnTo>
                    <a:pt x="1230630" y="2777490"/>
                  </a:lnTo>
                  <a:cubicBezTo>
                    <a:pt x="1256030" y="2780030"/>
                    <a:pt x="1281430" y="2782570"/>
                    <a:pt x="1306830" y="2783840"/>
                  </a:cubicBezTo>
                  <a:lnTo>
                    <a:pt x="2785110" y="1306830"/>
                  </a:lnTo>
                  <a:close/>
                  <a:moveTo>
                    <a:pt x="2767330" y="1158240"/>
                  </a:moveTo>
                  <a:cubicBezTo>
                    <a:pt x="2763520" y="1135380"/>
                    <a:pt x="2758440" y="1112520"/>
                    <a:pt x="2753360" y="1089660"/>
                  </a:cubicBezTo>
                  <a:lnTo>
                    <a:pt x="1088390" y="2753360"/>
                  </a:lnTo>
                  <a:cubicBezTo>
                    <a:pt x="1111250" y="2758440"/>
                    <a:pt x="1134110" y="2763520"/>
                    <a:pt x="1156970" y="2767330"/>
                  </a:cubicBezTo>
                  <a:lnTo>
                    <a:pt x="2767330" y="1158240"/>
                  </a:lnTo>
                  <a:close/>
                  <a:moveTo>
                    <a:pt x="2369820" y="398780"/>
                  </a:moveTo>
                  <a:cubicBezTo>
                    <a:pt x="2355850" y="384810"/>
                    <a:pt x="2341880" y="372110"/>
                    <a:pt x="2327910" y="358140"/>
                  </a:cubicBezTo>
                  <a:lnTo>
                    <a:pt x="359410" y="2326640"/>
                  </a:lnTo>
                  <a:cubicBezTo>
                    <a:pt x="372110" y="2340610"/>
                    <a:pt x="386080" y="2354580"/>
                    <a:pt x="400050" y="2368550"/>
                  </a:cubicBezTo>
                  <a:lnTo>
                    <a:pt x="2369820" y="398780"/>
                  </a:lnTo>
                  <a:close/>
                  <a:moveTo>
                    <a:pt x="2451100" y="2301240"/>
                  </a:moveTo>
                  <a:cubicBezTo>
                    <a:pt x="2520950" y="2219960"/>
                    <a:pt x="2579370" y="2133600"/>
                    <a:pt x="2627630" y="2042160"/>
                  </a:cubicBezTo>
                  <a:lnTo>
                    <a:pt x="2042160" y="2627630"/>
                  </a:lnTo>
                  <a:cubicBezTo>
                    <a:pt x="2133600" y="2579370"/>
                    <a:pt x="2219960" y="2520950"/>
                    <a:pt x="2301240" y="2451100"/>
                  </a:cubicBezTo>
                  <a:lnTo>
                    <a:pt x="2451100" y="2301240"/>
                  </a:lnTo>
                  <a:close/>
                  <a:moveTo>
                    <a:pt x="2736850" y="1023620"/>
                  </a:moveTo>
                  <a:cubicBezTo>
                    <a:pt x="2730500" y="1002030"/>
                    <a:pt x="2724150" y="981710"/>
                    <a:pt x="2717800" y="960120"/>
                  </a:cubicBezTo>
                  <a:lnTo>
                    <a:pt x="960120" y="2717800"/>
                  </a:lnTo>
                  <a:cubicBezTo>
                    <a:pt x="981710" y="2724150"/>
                    <a:pt x="1002030" y="2730500"/>
                    <a:pt x="1023620" y="2736850"/>
                  </a:cubicBezTo>
                  <a:lnTo>
                    <a:pt x="2736850" y="1023620"/>
                  </a:lnTo>
                  <a:close/>
                  <a:moveTo>
                    <a:pt x="2696210" y="1892300"/>
                  </a:moveTo>
                  <a:cubicBezTo>
                    <a:pt x="2711450" y="1851660"/>
                    <a:pt x="2725420" y="1811020"/>
                    <a:pt x="2736850" y="1769110"/>
                  </a:cubicBezTo>
                  <a:lnTo>
                    <a:pt x="1769110" y="2736850"/>
                  </a:lnTo>
                  <a:cubicBezTo>
                    <a:pt x="1811020" y="2725420"/>
                    <a:pt x="1851660" y="2711450"/>
                    <a:pt x="1892300" y="2696210"/>
                  </a:cubicBezTo>
                  <a:lnTo>
                    <a:pt x="2696210" y="1892300"/>
                  </a:lnTo>
                  <a:close/>
                  <a:moveTo>
                    <a:pt x="2523490" y="576580"/>
                  </a:moveTo>
                  <a:cubicBezTo>
                    <a:pt x="2512060" y="561340"/>
                    <a:pt x="2500630" y="544830"/>
                    <a:pt x="2487930" y="529590"/>
                  </a:cubicBezTo>
                  <a:lnTo>
                    <a:pt x="529590" y="2486660"/>
                  </a:lnTo>
                  <a:cubicBezTo>
                    <a:pt x="544830" y="2499360"/>
                    <a:pt x="561340" y="2510790"/>
                    <a:pt x="576580" y="2522220"/>
                  </a:cubicBezTo>
                  <a:lnTo>
                    <a:pt x="2523490" y="576580"/>
                  </a:lnTo>
                  <a:close/>
                  <a:moveTo>
                    <a:pt x="2696210" y="899160"/>
                  </a:moveTo>
                  <a:cubicBezTo>
                    <a:pt x="2688590" y="878840"/>
                    <a:pt x="2680970" y="859790"/>
                    <a:pt x="2672080" y="840740"/>
                  </a:cubicBezTo>
                  <a:lnTo>
                    <a:pt x="839470" y="2673350"/>
                  </a:lnTo>
                  <a:cubicBezTo>
                    <a:pt x="858520" y="2682240"/>
                    <a:pt x="878840" y="2689860"/>
                    <a:pt x="897890" y="2697480"/>
                  </a:cubicBezTo>
                  <a:lnTo>
                    <a:pt x="2696210" y="899160"/>
                  </a:lnTo>
                  <a:close/>
                  <a:moveTo>
                    <a:pt x="2449830" y="483870"/>
                  </a:moveTo>
                  <a:cubicBezTo>
                    <a:pt x="2437130" y="468630"/>
                    <a:pt x="2424430" y="454660"/>
                    <a:pt x="2410460" y="440690"/>
                  </a:cubicBezTo>
                  <a:lnTo>
                    <a:pt x="440690" y="2410460"/>
                  </a:lnTo>
                  <a:cubicBezTo>
                    <a:pt x="454660" y="2424430"/>
                    <a:pt x="469900" y="2437130"/>
                    <a:pt x="483870" y="2449830"/>
                  </a:cubicBezTo>
                  <a:lnTo>
                    <a:pt x="2449830" y="483870"/>
                  </a:lnTo>
                  <a:close/>
                  <a:moveTo>
                    <a:pt x="2588260" y="675640"/>
                  </a:moveTo>
                  <a:cubicBezTo>
                    <a:pt x="2578100" y="659130"/>
                    <a:pt x="2567940" y="641350"/>
                    <a:pt x="2556510" y="624840"/>
                  </a:cubicBezTo>
                  <a:lnTo>
                    <a:pt x="624840" y="2556510"/>
                  </a:lnTo>
                  <a:cubicBezTo>
                    <a:pt x="641350" y="2567940"/>
                    <a:pt x="657860" y="2578100"/>
                    <a:pt x="675640" y="2588260"/>
                  </a:cubicBezTo>
                  <a:lnTo>
                    <a:pt x="2588260" y="675640"/>
                  </a:lnTo>
                  <a:close/>
                  <a:moveTo>
                    <a:pt x="2646680" y="783590"/>
                  </a:moveTo>
                  <a:cubicBezTo>
                    <a:pt x="2637790" y="765810"/>
                    <a:pt x="2628900" y="746760"/>
                    <a:pt x="2618740" y="728980"/>
                  </a:cubicBezTo>
                  <a:lnTo>
                    <a:pt x="728980" y="2618740"/>
                  </a:lnTo>
                  <a:cubicBezTo>
                    <a:pt x="746760" y="2628900"/>
                    <a:pt x="764540" y="2637790"/>
                    <a:pt x="783590" y="2646680"/>
                  </a:cubicBezTo>
                  <a:lnTo>
                    <a:pt x="2646680" y="78359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grpSp>
        <p:nvGrpSpPr>
          <p:cNvPr id="29" name="Group 29"/>
          <p:cNvGrpSpPr>
            <a:grpSpLocks noChangeAspect="1"/>
          </p:cNvGrpSpPr>
          <p:nvPr/>
        </p:nvGrpSpPr>
        <p:grpSpPr>
          <a:xfrm>
            <a:off x="4244133" y="1343025"/>
            <a:ext cx="1451289" cy="615521"/>
            <a:chOff x="0" y="0"/>
            <a:chExt cx="2527300" cy="107188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B175FF"/>
            </a:solidFill>
          </p:spPr>
        </p:sp>
      </p:grpSp>
      <p:sp>
        <p:nvSpPr>
          <p:cNvPr id="31" name="AutoShape 31"/>
          <p:cNvSpPr/>
          <p:nvPr/>
        </p:nvSpPr>
        <p:spPr>
          <a:xfrm>
            <a:off x="5386466" y="3658023"/>
            <a:ext cx="12028628" cy="5630452"/>
          </a:xfrm>
          <a:prstGeom prst="rect">
            <a:avLst/>
          </a:prstGeom>
          <a:solidFill>
            <a:srgbClr val="FBF1EF"/>
          </a:solidFill>
        </p:spPr>
      </p:sp>
      <p:grpSp>
        <p:nvGrpSpPr>
          <p:cNvPr id="32" name="Group 32"/>
          <p:cNvGrpSpPr/>
          <p:nvPr/>
        </p:nvGrpSpPr>
        <p:grpSpPr>
          <a:xfrm>
            <a:off x="4969777" y="3818348"/>
            <a:ext cx="4157175" cy="2741687"/>
            <a:chOff x="0" y="0"/>
            <a:chExt cx="5542901" cy="3655583"/>
          </a:xfrm>
        </p:grpSpPr>
        <p:sp>
          <p:nvSpPr>
            <p:cNvPr id="33" name="TextBox 33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35" name="Group 35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37" name="Group 37"/>
          <p:cNvGrpSpPr/>
          <p:nvPr/>
        </p:nvGrpSpPr>
        <p:grpSpPr>
          <a:xfrm>
            <a:off x="213920" y="4534473"/>
            <a:ext cx="4944866" cy="4270837"/>
            <a:chOff x="-351698" y="-63426"/>
            <a:chExt cx="6593156" cy="4833331"/>
          </a:xfrm>
        </p:grpSpPr>
        <p:sp>
          <p:nvSpPr>
            <p:cNvPr id="38" name="TextBox 38"/>
            <p:cNvSpPr txBox="1"/>
            <p:nvPr/>
          </p:nvSpPr>
          <p:spPr>
            <a:xfrm>
              <a:off x="-351698" y="-63426"/>
              <a:ext cx="6593156" cy="195925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r>
                <a:rPr lang="en-US" sz="3748" spc="472" dirty="0" smtClean="0">
                  <a:solidFill>
                    <a:srgbClr val="2D1674"/>
                  </a:solidFill>
                  <a:latin typeface="Josefin Sans Regular"/>
                </a:rPr>
                <a:t>SCHVÁLENÍ</a:t>
              </a:r>
              <a:r>
                <a:rPr lang="cs-CZ" sz="3748" spc="472" dirty="0" smtClean="0">
                  <a:solidFill>
                    <a:srgbClr val="2D1674"/>
                  </a:solidFill>
                  <a:latin typeface="Josefin Sans Regular"/>
                </a:rPr>
                <a:t> PLATFOREM </a:t>
              </a:r>
            </a:p>
            <a:p>
              <a:pPr algn="ctr">
                <a:lnSpc>
                  <a:spcPts val="4498"/>
                </a:lnSpc>
              </a:pPr>
              <a:r>
                <a:rPr lang="cs-CZ" sz="3748" spc="472" dirty="0" smtClean="0">
                  <a:solidFill>
                    <a:srgbClr val="2D1674"/>
                  </a:solidFill>
                  <a:latin typeface="Josefin Sans Regular"/>
                </a:rPr>
                <a:t>MAP II</a:t>
              </a: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0" name="Group 40"/>
            <p:cNvGrpSpPr>
              <a:grpSpLocks noChangeAspect="1"/>
            </p:cNvGrpSpPr>
            <p:nvPr/>
          </p:nvGrpSpPr>
          <p:grpSpPr>
            <a:xfrm>
              <a:off x="2191588" y="4199282"/>
              <a:ext cx="1345426" cy="570623"/>
              <a:chOff x="174415" y="4226262"/>
              <a:chExt cx="2527300" cy="1071880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174415" y="4226262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4" name="Group 44"/>
          <p:cNvGrpSpPr/>
          <p:nvPr/>
        </p:nvGrpSpPr>
        <p:grpSpPr>
          <a:xfrm>
            <a:off x="9513175" y="3818348"/>
            <a:ext cx="4157175" cy="3312938"/>
            <a:chOff x="0" y="0"/>
            <a:chExt cx="5542901" cy="4417251"/>
          </a:xfrm>
        </p:grpSpPr>
        <p:sp>
          <p:nvSpPr>
            <p:cNvPr id="45" name="TextBox 45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3692779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47" name="Group 47"/>
            <p:cNvGrpSpPr>
              <a:grpSpLocks noChangeAspect="1"/>
            </p:cNvGrpSpPr>
            <p:nvPr/>
          </p:nvGrpSpPr>
          <p:grpSpPr>
            <a:xfrm>
              <a:off x="2098737" y="2711070"/>
              <a:ext cx="1345426" cy="570623"/>
              <a:chOff x="0" y="0"/>
              <a:chExt cx="2527300" cy="1071880"/>
            </a:xfrm>
          </p:grpSpPr>
          <p:sp>
            <p:nvSpPr>
              <p:cNvPr id="48" name="Freeform 48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grpSp>
        <p:nvGrpSpPr>
          <p:cNvPr id="49" name="Group 49"/>
          <p:cNvGrpSpPr/>
          <p:nvPr/>
        </p:nvGrpSpPr>
        <p:grpSpPr>
          <a:xfrm>
            <a:off x="13882809" y="3818348"/>
            <a:ext cx="4157175" cy="2741687"/>
            <a:chOff x="0" y="0"/>
            <a:chExt cx="5542901" cy="3655583"/>
          </a:xfrm>
        </p:grpSpPr>
        <p:sp>
          <p:nvSpPr>
            <p:cNvPr id="50" name="TextBox 50"/>
            <p:cNvSpPr txBox="1"/>
            <p:nvPr/>
          </p:nvSpPr>
          <p:spPr>
            <a:xfrm>
              <a:off x="0" y="0"/>
              <a:ext cx="5542901" cy="7693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98"/>
                </a:lnSpc>
              </a:pPr>
              <a:endParaRPr lang="en-US" sz="3748" spc="472" dirty="0">
                <a:solidFill>
                  <a:srgbClr val="2D1674"/>
                </a:solidFill>
                <a:latin typeface="Josefin Sans Regular"/>
              </a:endParaRP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2931111"/>
              <a:ext cx="5542901" cy="7244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74"/>
                </a:lnSpc>
              </a:pPr>
              <a:endParaRPr lang="en-US" sz="3124" dirty="0">
                <a:solidFill>
                  <a:srgbClr val="2D1674"/>
                </a:solidFill>
                <a:latin typeface="Josefin Sans Regular"/>
              </a:endParaRPr>
            </a:p>
          </p:txBody>
        </p:sp>
        <p:grpSp>
          <p:nvGrpSpPr>
            <p:cNvPr id="52" name="Group 52"/>
            <p:cNvGrpSpPr>
              <a:grpSpLocks noChangeAspect="1"/>
            </p:cNvGrpSpPr>
            <p:nvPr/>
          </p:nvGrpSpPr>
          <p:grpSpPr>
            <a:xfrm>
              <a:off x="2098737" y="1949402"/>
              <a:ext cx="1345426" cy="570623"/>
              <a:chOff x="0" y="0"/>
              <a:chExt cx="2527300" cy="1071880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2527300" cy="1071880"/>
              </a:xfrm>
              <a:custGeom>
                <a:avLst/>
                <a:gdLst/>
                <a:ahLst/>
                <a:cxnLst/>
                <a:rect l="l" t="t" r="r" b="b"/>
                <a:pathLst>
                  <a:path w="2527300" h="1071880">
                    <a:moveTo>
                      <a:pt x="260350" y="1071880"/>
                    </a:moveTo>
                    <a:lnTo>
                      <a:pt x="0" y="914400"/>
                    </a:lnTo>
                    <a:lnTo>
                      <a:pt x="524510" y="48260"/>
                    </a:lnTo>
                    <a:lnTo>
                      <a:pt x="941070" y="516890"/>
                    </a:lnTo>
                    <a:lnTo>
                      <a:pt x="1245870" y="0"/>
                    </a:lnTo>
                    <a:lnTo>
                      <a:pt x="1604010" y="500380"/>
                    </a:lnTo>
                    <a:lnTo>
                      <a:pt x="1941830" y="15240"/>
                    </a:lnTo>
                    <a:lnTo>
                      <a:pt x="2527300" y="787400"/>
                    </a:lnTo>
                    <a:lnTo>
                      <a:pt x="2284730" y="971550"/>
                    </a:lnTo>
                    <a:lnTo>
                      <a:pt x="1951990" y="533400"/>
                    </a:lnTo>
                    <a:lnTo>
                      <a:pt x="1607820" y="1028700"/>
                    </a:lnTo>
                    <a:lnTo>
                      <a:pt x="1271270" y="557530"/>
                    </a:lnTo>
                    <a:lnTo>
                      <a:pt x="990600" y="1031240"/>
                    </a:lnTo>
                    <a:lnTo>
                      <a:pt x="571500" y="560070"/>
                    </a:lnTo>
                    <a:close/>
                  </a:path>
                </a:pathLst>
              </a:custGeom>
              <a:solidFill>
                <a:srgbClr val="B175FF"/>
              </a:solidFill>
            </p:spPr>
          </p:sp>
        </p:grpSp>
      </p:grpSp>
      <p:sp>
        <p:nvSpPr>
          <p:cNvPr id="54" name="TextovéPole 53"/>
          <p:cNvSpPr txBox="1"/>
          <p:nvPr/>
        </p:nvSpPr>
        <p:spPr>
          <a:xfrm>
            <a:off x="5340035" y="4262609"/>
            <a:ext cx="1181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Josefin Sans Regular" panose="020B0604020202020204" charset="-18"/>
              </a:rPr>
              <a:t>Návrh usnesení</a:t>
            </a:r>
            <a:endParaRPr lang="cs-CZ" sz="4800" b="1" dirty="0">
              <a:latin typeface="Josefin Sans Regular" panose="020B0604020202020204" charset="-18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5340035" y="6266673"/>
            <a:ext cx="11913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Josefin Sans Regular" panose="020B0604020202020204" charset="-18"/>
              </a:rPr>
              <a:t>„Řídící </a:t>
            </a:r>
            <a:r>
              <a:rPr lang="cs-CZ" sz="3600" dirty="0">
                <a:latin typeface="Josefin Sans Regular" panose="020B0604020202020204" charset="-18"/>
              </a:rPr>
              <a:t>výbor schvaluje </a:t>
            </a:r>
            <a:r>
              <a:rPr lang="cs-CZ" sz="3600" dirty="0" smtClean="0">
                <a:latin typeface="Josefin Sans Regular" panose="020B0604020202020204" charset="-18"/>
              </a:rPr>
              <a:t>fungování platforem MAP II: </a:t>
            </a:r>
            <a:r>
              <a:rPr lang="cs-CZ" sz="3600" b="1" dirty="0" smtClean="0">
                <a:latin typeface="Josefin Sans Regular" panose="020B0604020202020204" charset="-18"/>
              </a:rPr>
              <a:t>porada ředitelů a platforma školních koordinátorů </a:t>
            </a:r>
            <a:r>
              <a:rPr lang="cs-CZ" sz="3600" dirty="0" smtClean="0">
                <a:latin typeface="Josefin Sans Regular" panose="020B0604020202020204" charset="-18"/>
              </a:rPr>
              <a:t>v rámci projektu </a:t>
            </a:r>
            <a:r>
              <a:rPr lang="cs-CZ" sz="3600" dirty="0">
                <a:latin typeface="Josefin Sans Regular" panose="020B0604020202020204" charset="-18"/>
              </a:rPr>
              <a:t>Místní akční plány rozvoje vzdělávání II - správní obvod Praha 7, </a:t>
            </a:r>
          </a:p>
          <a:p>
            <a:pPr algn="ctr"/>
            <a:r>
              <a:rPr lang="cs-CZ" sz="3600" dirty="0" err="1">
                <a:latin typeface="Josefin Sans Regular" panose="020B0604020202020204" charset="-18"/>
              </a:rPr>
              <a:t>reg</a:t>
            </a:r>
            <a:r>
              <a:rPr lang="cs-CZ" sz="3600" dirty="0">
                <a:latin typeface="Josefin Sans Regular" panose="020B0604020202020204" charset="-18"/>
              </a:rPr>
              <a:t>. č.: </a:t>
            </a:r>
            <a:r>
              <a:rPr lang="cs-CZ" sz="3600" dirty="0" smtClean="0">
                <a:latin typeface="Josefin Sans Regular" panose="020B0604020202020204" charset="-18"/>
              </a:rPr>
              <a:t>CZ.02.3.68/0.0/0.0/17_047/0011690.“</a:t>
            </a:r>
            <a:endParaRPr lang="cs-CZ" sz="3600" dirty="0">
              <a:latin typeface="Josefin Sans Regular" panose="020B0604020202020204" charset="-18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01747" y="6042401"/>
            <a:ext cx="4375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>
              <a:latin typeface="Josefin Sans Regular" panose="020B0604020202020204" charset="-18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48319" y="5859191"/>
            <a:ext cx="4394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5800" y="6415793"/>
            <a:ext cx="42839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Josefin Sans Regular" panose="020B0604020202020204" charset="-18"/>
              </a:rPr>
              <a:t>Porada ředitelů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Josefin Sans Regular" panose="020B0604020202020204" charset="-18"/>
              </a:rPr>
              <a:t>Setkávání školních koordinátorů</a:t>
            </a:r>
            <a:endParaRPr lang="cs-CZ" sz="2800" dirty="0">
              <a:latin typeface="Josefin Sans Regular" panose="020B060402020202020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7704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6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850"/>
            <a:ext cx="18288000" cy="3321361"/>
          </a:xfrm>
          <a:custGeom>
            <a:avLst/>
            <a:gdLst/>
            <a:ahLst/>
            <a:cxnLst/>
            <a:rect l="l" t="t" r="r" b="b"/>
            <a:pathLst>
              <a:path w="18288000" h="3321361">
                <a:moveTo>
                  <a:pt x="0" y="3321361"/>
                </a:moveTo>
                <a:lnTo>
                  <a:pt x="0" y="0"/>
                </a:lnTo>
                <a:lnTo>
                  <a:pt x="18288000" y="0"/>
                </a:lnTo>
                <a:lnTo>
                  <a:pt x="18288000" y="3321361"/>
                </a:lnTo>
                <a:lnTo>
                  <a:pt x="0" y="3321361"/>
                </a:lnTo>
              </a:path>
            </a:pathLst>
          </a:custGeom>
          <a:solidFill>
            <a:srgbClr val="FAF1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15999" y="926651"/>
            <a:ext cx="10125637" cy="17784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cs-CZ" sz="5400" spc="-75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PŘEDSTAVENÍ ŠKOL NOV</a:t>
            </a:r>
            <a:r>
              <a:rPr lang="cs-CZ" sz="5400" spc="-75" dirty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Ě</a:t>
            </a:r>
            <a:r>
              <a:rPr lang="cs-CZ" sz="5400" spc="-75" dirty="0" smtClean="0">
                <a:solidFill>
                  <a:srgbClr val="2D1673"/>
                </a:solidFill>
                <a:latin typeface="Josefin Sans Regular" panose="020B0604020202020204" charset="-18"/>
                <a:cs typeface="Arial"/>
              </a:rPr>
              <a:t> ZAPOJENÝCH DO MAP II</a:t>
            </a:r>
            <a:endParaRPr sz="5400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742684"/>
            <a:ext cx="18287999" cy="0"/>
          </a:xfrm>
          <a:custGeom>
            <a:avLst/>
            <a:gdLst/>
            <a:ahLst/>
            <a:cxnLst/>
            <a:rect l="l" t="t" r="r" b="b"/>
            <a:pathLst>
              <a:path w="18287999">
                <a:moveTo>
                  <a:pt x="0" y="0"/>
                </a:moveTo>
                <a:lnTo>
                  <a:pt x="18287999" y="0"/>
                </a:lnTo>
              </a:path>
            </a:pathLst>
          </a:custGeom>
          <a:ln w="48894">
            <a:solidFill>
              <a:srgbClr val="FAF1E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8430" y="4736649"/>
            <a:ext cx="7171938" cy="731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lang="cs-CZ" sz="2800" b="1" spc="12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Lesní mateřská škola Bobulka </a:t>
            </a:r>
          </a:p>
          <a:p>
            <a:pPr algn="ctr"/>
            <a:r>
              <a:rPr lang="cs-CZ" sz="2800" b="1" spc="12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při FZŠ </a:t>
            </a:r>
            <a:r>
              <a:rPr lang="cs-CZ" sz="2800" b="1" spc="120" dirty="0" err="1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PedF</a:t>
            </a:r>
            <a:r>
              <a:rPr lang="cs-CZ" sz="2800" b="1" spc="12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 </a:t>
            </a:r>
            <a:r>
              <a:rPr lang="cs-CZ" sz="2800" b="1" spc="120" dirty="0" smtClean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UK Umělecká</a:t>
            </a:r>
            <a:endParaRPr sz="28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1999" y="3555340"/>
            <a:ext cx="8839201" cy="142659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14599"/>
              </a:lnSpc>
              <a:buFont typeface="Arial" panose="020B0604020202020204" pitchFamily="34" charset="0"/>
              <a:buChar char="•"/>
            </a:pPr>
            <a:endParaRPr sz="2400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27282" y="6423025"/>
            <a:ext cx="594235" cy="594159"/>
          </a:xfrm>
          <a:custGeom>
            <a:avLst/>
            <a:gdLst/>
            <a:ahLst/>
            <a:cxnLst/>
            <a:rect l="l" t="t" r="r" b="b"/>
            <a:pathLst>
              <a:path w="594235" h="594159">
                <a:moveTo>
                  <a:pt x="287194" y="594159"/>
                </a:moveTo>
                <a:lnTo>
                  <a:pt x="247503" y="590102"/>
                </a:lnTo>
                <a:lnTo>
                  <a:pt x="207208" y="580429"/>
                </a:lnTo>
                <a:lnTo>
                  <a:pt x="163320" y="562402"/>
                </a:lnTo>
                <a:lnTo>
                  <a:pt x="126057" y="540189"/>
                </a:lnTo>
                <a:lnTo>
                  <a:pt x="95767" y="515752"/>
                </a:lnTo>
                <a:lnTo>
                  <a:pt x="61150" y="477804"/>
                </a:lnTo>
                <a:lnTo>
                  <a:pt x="39075" y="444442"/>
                </a:lnTo>
                <a:lnTo>
                  <a:pt x="20897" y="406846"/>
                </a:lnTo>
                <a:lnTo>
                  <a:pt x="7093" y="361432"/>
                </a:lnTo>
                <a:lnTo>
                  <a:pt x="638" y="317634"/>
                </a:lnTo>
                <a:lnTo>
                  <a:pt x="0" y="290443"/>
                </a:lnTo>
                <a:lnTo>
                  <a:pt x="552" y="278381"/>
                </a:lnTo>
                <a:lnTo>
                  <a:pt x="5635" y="239171"/>
                </a:lnTo>
                <a:lnTo>
                  <a:pt x="15470" y="202353"/>
                </a:lnTo>
                <a:lnTo>
                  <a:pt x="30509" y="165957"/>
                </a:lnTo>
                <a:lnTo>
                  <a:pt x="50458" y="131393"/>
                </a:lnTo>
                <a:lnTo>
                  <a:pt x="73904" y="101004"/>
                </a:lnTo>
                <a:lnTo>
                  <a:pt x="102317" y="72844"/>
                </a:lnTo>
                <a:lnTo>
                  <a:pt x="135642" y="47683"/>
                </a:lnTo>
                <a:lnTo>
                  <a:pt x="177490" y="25283"/>
                </a:lnTo>
                <a:lnTo>
                  <a:pt x="219177" y="10410"/>
                </a:lnTo>
                <a:lnTo>
                  <a:pt x="257658" y="2665"/>
                </a:lnTo>
                <a:lnTo>
                  <a:pt x="297094" y="0"/>
                </a:lnTo>
                <a:lnTo>
                  <a:pt x="306081" y="151"/>
                </a:lnTo>
                <a:lnTo>
                  <a:pt x="345276" y="3978"/>
                </a:lnTo>
                <a:lnTo>
                  <a:pt x="384144" y="13035"/>
                </a:lnTo>
                <a:lnTo>
                  <a:pt x="420030" y="26649"/>
                </a:lnTo>
                <a:lnTo>
                  <a:pt x="455225" y="45666"/>
                </a:lnTo>
                <a:lnTo>
                  <a:pt x="488979" y="70253"/>
                </a:lnTo>
                <a:lnTo>
                  <a:pt x="522561" y="103797"/>
                </a:lnTo>
                <a:lnTo>
                  <a:pt x="548898" y="139379"/>
                </a:lnTo>
                <a:lnTo>
                  <a:pt x="567480" y="173959"/>
                </a:lnTo>
                <a:lnTo>
                  <a:pt x="581481" y="210936"/>
                </a:lnTo>
                <a:lnTo>
                  <a:pt x="590163" y="248043"/>
                </a:lnTo>
                <a:lnTo>
                  <a:pt x="594057" y="287231"/>
                </a:lnTo>
                <a:lnTo>
                  <a:pt x="594235" y="301637"/>
                </a:lnTo>
                <a:lnTo>
                  <a:pt x="593778" y="314137"/>
                </a:lnTo>
                <a:lnTo>
                  <a:pt x="586405" y="364970"/>
                </a:lnTo>
                <a:lnTo>
                  <a:pt x="574621" y="403198"/>
                </a:lnTo>
                <a:lnTo>
                  <a:pt x="557092" y="441098"/>
                </a:lnTo>
                <a:lnTo>
                  <a:pt x="530744" y="480579"/>
                </a:lnTo>
                <a:lnTo>
                  <a:pt x="500991" y="513348"/>
                </a:lnTo>
                <a:lnTo>
                  <a:pt x="470704" y="538318"/>
                </a:lnTo>
                <a:lnTo>
                  <a:pt x="437181" y="559259"/>
                </a:lnTo>
                <a:lnTo>
                  <a:pt x="402491" y="575014"/>
                </a:lnTo>
                <a:lnTo>
                  <a:pt x="364833" y="586480"/>
                </a:lnTo>
                <a:lnTo>
                  <a:pt x="325507" y="592987"/>
                </a:lnTo>
                <a:lnTo>
                  <a:pt x="287194" y="594159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46905" y="6473198"/>
            <a:ext cx="594235" cy="594159"/>
          </a:xfrm>
          <a:custGeom>
            <a:avLst/>
            <a:gdLst/>
            <a:ahLst/>
            <a:cxnLst/>
            <a:rect l="l" t="t" r="r" b="b"/>
            <a:pathLst>
              <a:path w="594235" h="594159">
                <a:moveTo>
                  <a:pt x="287194" y="594159"/>
                </a:moveTo>
                <a:lnTo>
                  <a:pt x="247503" y="590102"/>
                </a:lnTo>
                <a:lnTo>
                  <a:pt x="207208" y="580429"/>
                </a:lnTo>
                <a:lnTo>
                  <a:pt x="163320" y="562402"/>
                </a:lnTo>
                <a:lnTo>
                  <a:pt x="126057" y="540189"/>
                </a:lnTo>
                <a:lnTo>
                  <a:pt x="95767" y="515752"/>
                </a:lnTo>
                <a:lnTo>
                  <a:pt x="61150" y="477804"/>
                </a:lnTo>
                <a:lnTo>
                  <a:pt x="39075" y="444442"/>
                </a:lnTo>
                <a:lnTo>
                  <a:pt x="20897" y="406846"/>
                </a:lnTo>
                <a:lnTo>
                  <a:pt x="7093" y="361432"/>
                </a:lnTo>
                <a:lnTo>
                  <a:pt x="638" y="317634"/>
                </a:lnTo>
                <a:lnTo>
                  <a:pt x="0" y="290443"/>
                </a:lnTo>
                <a:lnTo>
                  <a:pt x="552" y="278381"/>
                </a:lnTo>
                <a:lnTo>
                  <a:pt x="5635" y="239171"/>
                </a:lnTo>
                <a:lnTo>
                  <a:pt x="15470" y="202353"/>
                </a:lnTo>
                <a:lnTo>
                  <a:pt x="30509" y="165957"/>
                </a:lnTo>
                <a:lnTo>
                  <a:pt x="50458" y="131393"/>
                </a:lnTo>
                <a:lnTo>
                  <a:pt x="73904" y="101004"/>
                </a:lnTo>
                <a:lnTo>
                  <a:pt x="102317" y="72844"/>
                </a:lnTo>
                <a:lnTo>
                  <a:pt x="135642" y="47683"/>
                </a:lnTo>
                <a:lnTo>
                  <a:pt x="177490" y="25283"/>
                </a:lnTo>
                <a:lnTo>
                  <a:pt x="219177" y="10410"/>
                </a:lnTo>
                <a:lnTo>
                  <a:pt x="257658" y="2665"/>
                </a:lnTo>
                <a:lnTo>
                  <a:pt x="297094" y="0"/>
                </a:lnTo>
                <a:lnTo>
                  <a:pt x="306081" y="151"/>
                </a:lnTo>
                <a:lnTo>
                  <a:pt x="345276" y="3978"/>
                </a:lnTo>
                <a:lnTo>
                  <a:pt x="384144" y="13035"/>
                </a:lnTo>
                <a:lnTo>
                  <a:pt x="420030" y="26649"/>
                </a:lnTo>
                <a:lnTo>
                  <a:pt x="455225" y="45666"/>
                </a:lnTo>
                <a:lnTo>
                  <a:pt x="488979" y="70253"/>
                </a:lnTo>
                <a:lnTo>
                  <a:pt x="522561" y="103797"/>
                </a:lnTo>
                <a:lnTo>
                  <a:pt x="548898" y="139379"/>
                </a:lnTo>
                <a:lnTo>
                  <a:pt x="567480" y="173959"/>
                </a:lnTo>
                <a:lnTo>
                  <a:pt x="581481" y="210936"/>
                </a:lnTo>
                <a:lnTo>
                  <a:pt x="590163" y="248043"/>
                </a:lnTo>
                <a:lnTo>
                  <a:pt x="594057" y="287231"/>
                </a:lnTo>
                <a:lnTo>
                  <a:pt x="594235" y="301637"/>
                </a:lnTo>
                <a:lnTo>
                  <a:pt x="593778" y="314137"/>
                </a:lnTo>
                <a:lnTo>
                  <a:pt x="586405" y="364970"/>
                </a:lnTo>
                <a:lnTo>
                  <a:pt x="574621" y="403198"/>
                </a:lnTo>
                <a:lnTo>
                  <a:pt x="557092" y="441098"/>
                </a:lnTo>
                <a:lnTo>
                  <a:pt x="530744" y="480579"/>
                </a:lnTo>
                <a:lnTo>
                  <a:pt x="500991" y="513348"/>
                </a:lnTo>
                <a:lnTo>
                  <a:pt x="470704" y="538318"/>
                </a:lnTo>
                <a:lnTo>
                  <a:pt x="437181" y="559259"/>
                </a:lnTo>
                <a:lnTo>
                  <a:pt x="402491" y="575014"/>
                </a:lnTo>
                <a:lnTo>
                  <a:pt x="364833" y="586480"/>
                </a:lnTo>
                <a:lnTo>
                  <a:pt x="325507" y="592987"/>
                </a:lnTo>
                <a:lnTo>
                  <a:pt x="287194" y="594159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820400" y="4736649"/>
            <a:ext cx="5867400" cy="8362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19710" algn="ctr">
              <a:lnSpc>
                <a:spcPts val="3229"/>
              </a:lnSpc>
            </a:pPr>
            <a:r>
              <a:rPr lang="cs-CZ" sz="2800" b="1" spc="310" dirty="0">
                <a:solidFill>
                  <a:srgbClr val="FAF1EF"/>
                </a:solidFill>
                <a:latin typeface="Josefin Sans Regular" panose="020B0604020202020204" charset="-18"/>
                <a:cs typeface="Arial"/>
              </a:rPr>
              <a:t>Královská mateřská škola a základní škola, s.r.o.</a:t>
            </a:r>
            <a:endParaRPr sz="2800" b="1" dirty="0">
              <a:latin typeface="Josefin Sans Regular" panose="020B0604020202020204" charset="-18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567452" y="6445604"/>
            <a:ext cx="594235" cy="594159"/>
          </a:xfrm>
          <a:custGeom>
            <a:avLst/>
            <a:gdLst/>
            <a:ahLst/>
            <a:cxnLst/>
            <a:rect l="l" t="t" r="r" b="b"/>
            <a:pathLst>
              <a:path w="594235" h="594159">
                <a:moveTo>
                  <a:pt x="287194" y="594159"/>
                </a:moveTo>
                <a:lnTo>
                  <a:pt x="247503" y="590102"/>
                </a:lnTo>
                <a:lnTo>
                  <a:pt x="207208" y="580429"/>
                </a:lnTo>
                <a:lnTo>
                  <a:pt x="163320" y="562402"/>
                </a:lnTo>
                <a:lnTo>
                  <a:pt x="126057" y="540189"/>
                </a:lnTo>
                <a:lnTo>
                  <a:pt x="95767" y="515752"/>
                </a:lnTo>
                <a:lnTo>
                  <a:pt x="61150" y="477804"/>
                </a:lnTo>
                <a:lnTo>
                  <a:pt x="39075" y="444442"/>
                </a:lnTo>
                <a:lnTo>
                  <a:pt x="20897" y="406846"/>
                </a:lnTo>
                <a:lnTo>
                  <a:pt x="7093" y="361432"/>
                </a:lnTo>
                <a:lnTo>
                  <a:pt x="638" y="317634"/>
                </a:lnTo>
                <a:lnTo>
                  <a:pt x="0" y="290443"/>
                </a:lnTo>
                <a:lnTo>
                  <a:pt x="552" y="278381"/>
                </a:lnTo>
                <a:lnTo>
                  <a:pt x="5635" y="239171"/>
                </a:lnTo>
                <a:lnTo>
                  <a:pt x="15470" y="202353"/>
                </a:lnTo>
                <a:lnTo>
                  <a:pt x="30509" y="165957"/>
                </a:lnTo>
                <a:lnTo>
                  <a:pt x="50458" y="131393"/>
                </a:lnTo>
                <a:lnTo>
                  <a:pt x="73904" y="101004"/>
                </a:lnTo>
                <a:lnTo>
                  <a:pt x="102317" y="72844"/>
                </a:lnTo>
                <a:lnTo>
                  <a:pt x="135642" y="47683"/>
                </a:lnTo>
                <a:lnTo>
                  <a:pt x="177490" y="25283"/>
                </a:lnTo>
                <a:lnTo>
                  <a:pt x="219177" y="10410"/>
                </a:lnTo>
                <a:lnTo>
                  <a:pt x="257658" y="2665"/>
                </a:lnTo>
                <a:lnTo>
                  <a:pt x="297094" y="0"/>
                </a:lnTo>
                <a:lnTo>
                  <a:pt x="306081" y="151"/>
                </a:lnTo>
                <a:lnTo>
                  <a:pt x="345276" y="3978"/>
                </a:lnTo>
                <a:lnTo>
                  <a:pt x="384144" y="13035"/>
                </a:lnTo>
                <a:lnTo>
                  <a:pt x="420030" y="26649"/>
                </a:lnTo>
                <a:lnTo>
                  <a:pt x="455225" y="45666"/>
                </a:lnTo>
                <a:lnTo>
                  <a:pt x="488979" y="70253"/>
                </a:lnTo>
                <a:lnTo>
                  <a:pt x="522561" y="103797"/>
                </a:lnTo>
                <a:lnTo>
                  <a:pt x="548898" y="139379"/>
                </a:lnTo>
                <a:lnTo>
                  <a:pt x="567480" y="173959"/>
                </a:lnTo>
                <a:lnTo>
                  <a:pt x="581481" y="210936"/>
                </a:lnTo>
                <a:lnTo>
                  <a:pt x="590163" y="248043"/>
                </a:lnTo>
                <a:lnTo>
                  <a:pt x="594057" y="287231"/>
                </a:lnTo>
                <a:lnTo>
                  <a:pt x="594235" y="301637"/>
                </a:lnTo>
                <a:lnTo>
                  <a:pt x="593778" y="314137"/>
                </a:lnTo>
                <a:lnTo>
                  <a:pt x="586405" y="364970"/>
                </a:lnTo>
                <a:lnTo>
                  <a:pt x="574621" y="403198"/>
                </a:lnTo>
                <a:lnTo>
                  <a:pt x="557092" y="441098"/>
                </a:lnTo>
                <a:lnTo>
                  <a:pt x="530744" y="480579"/>
                </a:lnTo>
                <a:lnTo>
                  <a:pt x="500991" y="513348"/>
                </a:lnTo>
                <a:lnTo>
                  <a:pt x="470704" y="538318"/>
                </a:lnTo>
                <a:lnTo>
                  <a:pt x="437181" y="559259"/>
                </a:lnTo>
                <a:lnTo>
                  <a:pt x="402491" y="575014"/>
                </a:lnTo>
                <a:lnTo>
                  <a:pt x="364833" y="586480"/>
                </a:lnTo>
                <a:lnTo>
                  <a:pt x="325507" y="592987"/>
                </a:lnTo>
                <a:lnTo>
                  <a:pt x="287194" y="594159"/>
                </a:lnTo>
                <a:close/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778382" y="0"/>
            <a:ext cx="2509617" cy="2078743"/>
          </a:xfrm>
          <a:custGeom>
            <a:avLst/>
            <a:gdLst/>
            <a:ahLst/>
            <a:cxnLst/>
            <a:rect l="l" t="t" r="r" b="b"/>
            <a:pathLst>
              <a:path w="2509617" h="2078743">
                <a:moveTo>
                  <a:pt x="38328" y="203095"/>
                </a:moveTo>
                <a:lnTo>
                  <a:pt x="47640" y="165863"/>
                </a:lnTo>
                <a:lnTo>
                  <a:pt x="61505" y="117281"/>
                </a:lnTo>
                <a:lnTo>
                  <a:pt x="153553" y="0"/>
                </a:lnTo>
                <a:lnTo>
                  <a:pt x="242099" y="0"/>
                </a:lnTo>
                <a:lnTo>
                  <a:pt x="38328" y="203095"/>
                </a:lnTo>
              </a:path>
              <a:path w="2509617" h="2078743">
                <a:moveTo>
                  <a:pt x="5756" y="418505"/>
                </a:moveTo>
                <a:lnTo>
                  <a:pt x="10934" y="368113"/>
                </a:lnTo>
                <a:lnTo>
                  <a:pt x="18112" y="317677"/>
                </a:lnTo>
                <a:lnTo>
                  <a:pt x="336263" y="0"/>
                </a:lnTo>
                <a:lnTo>
                  <a:pt x="424889" y="0"/>
                </a:lnTo>
                <a:lnTo>
                  <a:pt x="5756" y="418505"/>
                </a:lnTo>
              </a:path>
              <a:path w="2509617" h="2078743">
                <a:moveTo>
                  <a:pt x="1317" y="605777"/>
                </a:moveTo>
                <a:lnTo>
                  <a:pt x="245" y="567664"/>
                </a:lnTo>
                <a:lnTo>
                  <a:pt x="0" y="516911"/>
                </a:lnTo>
                <a:lnTo>
                  <a:pt x="516911" y="0"/>
                </a:lnTo>
                <a:lnTo>
                  <a:pt x="607239" y="0"/>
                </a:lnTo>
                <a:lnTo>
                  <a:pt x="1317" y="605777"/>
                </a:lnTo>
              </a:path>
              <a:path w="2509617" h="2078743">
                <a:moveTo>
                  <a:pt x="15935" y="768184"/>
                </a:moveTo>
                <a:lnTo>
                  <a:pt x="11022" y="730264"/>
                </a:lnTo>
                <a:lnTo>
                  <a:pt x="6966" y="692461"/>
                </a:lnTo>
                <a:lnTo>
                  <a:pt x="701764" y="0"/>
                </a:lnTo>
                <a:lnTo>
                  <a:pt x="786724" y="0"/>
                </a:lnTo>
                <a:lnTo>
                  <a:pt x="15935" y="768184"/>
                </a:lnTo>
              </a:path>
              <a:path w="2509617" h="2078743">
                <a:moveTo>
                  <a:pt x="43280" y="911703"/>
                </a:moveTo>
                <a:lnTo>
                  <a:pt x="32062" y="862414"/>
                </a:lnTo>
                <a:lnTo>
                  <a:pt x="29258" y="849898"/>
                </a:lnTo>
                <a:lnTo>
                  <a:pt x="886123" y="0"/>
                </a:lnTo>
                <a:lnTo>
                  <a:pt x="962263" y="0"/>
                </a:lnTo>
                <a:lnTo>
                  <a:pt x="43280" y="911703"/>
                </a:lnTo>
              </a:path>
              <a:path w="2509617" h="2078743">
                <a:moveTo>
                  <a:pt x="89167" y="1063065"/>
                </a:moveTo>
                <a:lnTo>
                  <a:pt x="76831" y="1026826"/>
                </a:lnTo>
                <a:lnTo>
                  <a:pt x="69298" y="1002592"/>
                </a:lnTo>
                <a:lnTo>
                  <a:pt x="1066545" y="0"/>
                </a:lnTo>
                <a:lnTo>
                  <a:pt x="1146451" y="0"/>
                </a:lnTo>
                <a:lnTo>
                  <a:pt x="89167" y="1063065"/>
                </a:lnTo>
              </a:path>
              <a:path w="2509617" h="2078743">
                <a:moveTo>
                  <a:pt x="139933" y="1186575"/>
                </a:moveTo>
                <a:lnTo>
                  <a:pt x="124032" y="1151759"/>
                </a:lnTo>
                <a:lnTo>
                  <a:pt x="114246" y="1128548"/>
                </a:lnTo>
                <a:lnTo>
                  <a:pt x="1246508" y="0"/>
                </a:lnTo>
                <a:lnTo>
                  <a:pt x="1330519" y="0"/>
                </a:lnTo>
                <a:lnTo>
                  <a:pt x="139933" y="1186575"/>
                </a:lnTo>
              </a:path>
              <a:path w="2509617" h="2078743">
                <a:moveTo>
                  <a:pt x="200409" y="1309636"/>
                </a:moveTo>
                <a:lnTo>
                  <a:pt x="181644" y="1276218"/>
                </a:lnTo>
                <a:lnTo>
                  <a:pt x="169976" y="1253940"/>
                </a:lnTo>
                <a:lnTo>
                  <a:pt x="1426497" y="0"/>
                </a:lnTo>
                <a:lnTo>
                  <a:pt x="1512828" y="0"/>
                </a:lnTo>
                <a:lnTo>
                  <a:pt x="200409" y="1309636"/>
                </a:lnTo>
              </a:path>
              <a:path w="2509617" h="2078743">
                <a:moveTo>
                  <a:pt x="272037" y="1421022"/>
                </a:moveTo>
                <a:lnTo>
                  <a:pt x="250408" y="1389321"/>
                </a:lnTo>
                <a:lnTo>
                  <a:pt x="236852" y="1368187"/>
                </a:lnTo>
                <a:lnTo>
                  <a:pt x="1606614" y="0"/>
                </a:lnTo>
                <a:lnTo>
                  <a:pt x="1694756" y="0"/>
                </a:lnTo>
                <a:lnTo>
                  <a:pt x="272037" y="1421022"/>
                </a:lnTo>
              </a:path>
              <a:path w="2509617" h="2078743">
                <a:moveTo>
                  <a:pt x="351903" y="1524918"/>
                </a:moveTo>
                <a:lnTo>
                  <a:pt x="327487" y="1495247"/>
                </a:lnTo>
                <a:lnTo>
                  <a:pt x="312087" y="1475467"/>
                </a:lnTo>
                <a:lnTo>
                  <a:pt x="1788406" y="0"/>
                </a:lnTo>
                <a:lnTo>
                  <a:pt x="1877738" y="0"/>
                </a:lnTo>
                <a:lnTo>
                  <a:pt x="351903" y="1524918"/>
                </a:lnTo>
              </a:path>
              <a:path w="2509617" h="2078743">
                <a:moveTo>
                  <a:pt x="438482" y="1618581"/>
                </a:moveTo>
                <a:lnTo>
                  <a:pt x="420340" y="1600346"/>
                </a:lnTo>
                <a:lnTo>
                  <a:pt x="411437" y="1591229"/>
                </a:lnTo>
                <a:lnTo>
                  <a:pt x="402731" y="1582111"/>
                </a:lnTo>
                <a:lnTo>
                  <a:pt x="394289" y="1572994"/>
                </a:lnTo>
                <a:lnTo>
                  <a:pt x="1967852" y="0"/>
                </a:lnTo>
                <a:lnTo>
                  <a:pt x="2057649" y="0"/>
                </a:lnTo>
                <a:lnTo>
                  <a:pt x="438482" y="1618581"/>
                </a:lnTo>
              </a:path>
              <a:path w="2509617" h="2078743">
                <a:moveTo>
                  <a:pt x="530393" y="1707745"/>
                </a:moveTo>
                <a:lnTo>
                  <a:pt x="502157" y="1682597"/>
                </a:lnTo>
                <a:lnTo>
                  <a:pt x="492708" y="1673904"/>
                </a:lnTo>
                <a:lnTo>
                  <a:pt x="483457" y="1664949"/>
                </a:lnTo>
                <a:lnTo>
                  <a:pt x="2149074" y="0"/>
                </a:lnTo>
                <a:lnTo>
                  <a:pt x="2238795" y="0"/>
                </a:lnTo>
                <a:lnTo>
                  <a:pt x="530393" y="1707745"/>
                </a:lnTo>
              </a:path>
              <a:path w="2509617" h="2078743">
                <a:moveTo>
                  <a:pt x="631643" y="1786887"/>
                </a:moveTo>
                <a:lnTo>
                  <a:pt x="601167" y="1764405"/>
                </a:lnTo>
                <a:lnTo>
                  <a:pt x="590978" y="1756604"/>
                </a:lnTo>
                <a:lnTo>
                  <a:pt x="580984" y="1748544"/>
                </a:lnTo>
                <a:lnTo>
                  <a:pt x="2331993" y="0"/>
                </a:lnTo>
                <a:lnTo>
                  <a:pt x="2421003" y="0"/>
                </a:lnTo>
                <a:lnTo>
                  <a:pt x="631643" y="1786887"/>
                </a:lnTo>
              </a:path>
              <a:path w="2509617" h="2078743">
                <a:moveTo>
                  <a:pt x="739237" y="1858874"/>
                </a:moveTo>
                <a:lnTo>
                  <a:pt x="706559" y="1839167"/>
                </a:lnTo>
                <a:lnTo>
                  <a:pt x="685478" y="1825172"/>
                </a:lnTo>
                <a:lnTo>
                  <a:pt x="2509617" y="3705"/>
                </a:lnTo>
                <a:lnTo>
                  <a:pt x="2509617" y="91107"/>
                </a:lnTo>
                <a:lnTo>
                  <a:pt x="739237" y="1858874"/>
                </a:lnTo>
              </a:path>
              <a:path w="2509617" h="2078743">
                <a:moveTo>
                  <a:pt x="856111" y="1922442"/>
                </a:moveTo>
                <a:lnTo>
                  <a:pt x="821886" y="1905542"/>
                </a:lnTo>
                <a:lnTo>
                  <a:pt x="799724" y="1893441"/>
                </a:lnTo>
                <a:lnTo>
                  <a:pt x="2509617" y="187823"/>
                </a:lnTo>
                <a:lnTo>
                  <a:pt x="2509617" y="273115"/>
                </a:lnTo>
                <a:lnTo>
                  <a:pt x="856111" y="1922442"/>
                </a:lnTo>
              </a:path>
              <a:path w="2509617" h="2078743">
                <a:moveTo>
                  <a:pt x="979717" y="1977709"/>
                </a:moveTo>
                <a:lnTo>
                  <a:pt x="956186" y="1968396"/>
                </a:lnTo>
                <a:lnTo>
                  <a:pt x="944327" y="1963576"/>
                </a:lnTo>
                <a:lnTo>
                  <a:pt x="932543" y="1958578"/>
                </a:lnTo>
                <a:lnTo>
                  <a:pt x="920937" y="1953351"/>
                </a:lnTo>
                <a:lnTo>
                  <a:pt x="2509617" y="370763"/>
                </a:lnTo>
                <a:lnTo>
                  <a:pt x="2509617" y="453550"/>
                </a:lnTo>
                <a:lnTo>
                  <a:pt x="979717" y="1977709"/>
                </a:lnTo>
              </a:path>
              <a:path w="2509617" h="2078743">
                <a:moveTo>
                  <a:pt x="1114003" y="2020361"/>
                </a:moveTo>
                <a:lnTo>
                  <a:pt x="1053296" y="2002115"/>
                </a:lnTo>
                <a:lnTo>
                  <a:pt x="2509617" y="554548"/>
                </a:lnTo>
                <a:lnTo>
                  <a:pt x="2509617" y="633325"/>
                </a:lnTo>
                <a:lnTo>
                  <a:pt x="1114003" y="2020361"/>
                </a:lnTo>
              </a:path>
              <a:path w="2509617" h="2078743">
                <a:moveTo>
                  <a:pt x="1268680" y="2056356"/>
                </a:moveTo>
                <a:lnTo>
                  <a:pt x="1256236" y="2054165"/>
                </a:lnTo>
                <a:lnTo>
                  <a:pt x="1243792" y="2051784"/>
                </a:lnTo>
                <a:lnTo>
                  <a:pt x="1231347" y="2049252"/>
                </a:lnTo>
                <a:lnTo>
                  <a:pt x="1194014" y="2041126"/>
                </a:lnTo>
                <a:lnTo>
                  <a:pt x="2509617" y="727027"/>
                </a:lnTo>
                <a:lnTo>
                  <a:pt x="2509617" y="816864"/>
                </a:lnTo>
                <a:lnTo>
                  <a:pt x="1268680" y="2056356"/>
                </a:lnTo>
              </a:path>
              <a:path w="2509617" h="2078743">
                <a:moveTo>
                  <a:pt x="1425995" y="2074147"/>
                </a:moveTo>
                <a:lnTo>
                  <a:pt x="1413339" y="2073321"/>
                </a:lnTo>
                <a:lnTo>
                  <a:pt x="1388026" y="2071264"/>
                </a:lnTo>
                <a:lnTo>
                  <a:pt x="1350058" y="2067598"/>
                </a:lnTo>
                <a:lnTo>
                  <a:pt x="2509617" y="914737"/>
                </a:lnTo>
                <a:lnTo>
                  <a:pt x="2509617" y="996821"/>
                </a:lnTo>
                <a:lnTo>
                  <a:pt x="1425995" y="2074147"/>
                </a:lnTo>
              </a:path>
              <a:path w="2509617" h="2078743">
                <a:moveTo>
                  <a:pt x="1521427" y="2078744"/>
                </a:moveTo>
                <a:lnTo>
                  <a:pt x="2509617" y="1090554"/>
                </a:lnTo>
                <a:lnTo>
                  <a:pt x="2509617" y="1179587"/>
                </a:lnTo>
                <a:lnTo>
                  <a:pt x="1610345" y="2076340"/>
                </a:lnTo>
                <a:lnTo>
                  <a:pt x="1572235" y="2078295"/>
                </a:lnTo>
                <a:lnTo>
                  <a:pt x="1521427" y="2078744"/>
                </a:lnTo>
              </a:path>
              <a:path w="2509617" h="2078743">
                <a:moveTo>
                  <a:pt x="1713696" y="2067598"/>
                </a:moveTo>
                <a:lnTo>
                  <a:pt x="2509617" y="1275345"/>
                </a:lnTo>
                <a:lnTo>
                  <a:pt x="2509617" y="1359923"/>
                </a:lnTo>
                <a:lnTo>
                  <a:pt x="1814246" y="2052204"/>
                </a:lnTo>
                <a:lnTo>
                  <a:pt x="1764399" y="2060816"/>
                </a:lnTo>
                <a:lnTo>
                  <a:pt x="1713696" y="2067598"/>
                </a:lnTo>
              </a:path>
              <a:path w="2509617" h="2078743">
                <a:moveTo>
                  <a:pt x="1940795" y="2023014"/>
                </a:moveTo>
                <a:lnTo>
                  <a:pt x="2509617" y="1455176"/>
                </a:lnTo>
                <a:lnTo>
                  <a:pt x="2509617" y="1543976"/>
                </a:lnTo>
                <a:lnTo>
                  <a:pt x="2073488" y="1979348"/>
                </a:lnTo>
                <a:lnTo>
                  <a:pt x="2025669" y="1996591"/>
                </a:lnTo>
                <a:lnTo>
                  <a:pt x="1977451" y="2012370"/>
                </a:lnTo>
                <a:lnTo>
                  <a:pt x="1940795" y="2023014"/>
                </a:lnTo>
              </a:path>
              <a:path w="2509617" h="2078743">
                <a:moveTo>
                  <a:pt x="2240344" y="1903194"/>
                </a:moveTo>
                <a:lnTo>
                  <a:pt x="2509617" y="1633921"/>
                </a:lnTo>
                <a:lnTo>
                  <a:pt x="2509617" y="1722206"/>
                </a:lnTo>
                <a:lnTo>
                  <a:pt x="2470397" y="1754016"/>
                </a:lnTo>
                <a:lnTo>
                  <a:pt x="2428892" y="1785444"/>
                </a:lnTo>
                <a:lnTo>
                  <a:pt x="2386635" y="1815245"/>
                </a:lnTo>
                <a:lnTo>
                  <a:pt x="2343625" y="1843448"/>
                </a:lnTo>
                <a:lnTo>
                  <a:pt x="2299863" y="1870079"/>
                </a:lnTo>
                <a:lnTo>
                  <a:pt x="2255349" y="1895169"/>
                </a:lnTo>
                <a:lnTo>
                  <a:pt x="2240344" y="1903194"/>
                </a:lnTo>
              </a:path>
            </a:pathLst>
          </a:custGeom>
          <a:solidFill>
            <a:srgbClr val="B074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449666" y="1117077"/>
            <a:ext cx="1352316" cy="570890"/>
          </a:xfrm>
          <a:custGeom>
            <a:avLst/>
            <a:gdLst/>
            <a:ahLst/>
            <a:cxnLst/>
            <a:rect l="l" t="t" r="r" b="b"/>
            <a:pathLst>
              <a:path w="1352316" h="570890">
                <a:moveTo>
                  <a:pt x="1242567" y="275299"/>
                </a:moveTo>
                <a:lnTo>
                  <a:pt x="503551" y="275299"/>
                </a:lnTo>
                <a:lnTo>
                  <a:pt x="666644" y="0"/>
                </a:lnTo>
                <a:lnTo>
                  <a:pt x="858279" y="266505"/>
                </a:lnTo>
                <a:lnTo>
                  <a:pt x="1235869" y="266505"/>
                </a:lnTo>
                <a:lnTo>
                  <a:pt x="1242567" y="275299"/>
                </a:lnTo>
                <a:close/>
              </a:path>
              <a:path w="1352316" h="570890">
                <a:moveTo>
                  <a:pt x="1235869" y="266505"/>
                </a:moveTo>
                <a:lnTo>
                  <a:pt x="858279" y="266505"/>
                </a:lnTo>
                <a:lnTo>
                  <a:pt x="1039041" y="8116"/>
                </a:lnTo>
                <a:lnTo>
                  <a:pt x="1235869" y="266505"/>
                </a:lnTo>
                <a:close/>
              </a:path>
              <a:path w="1352316" h="570890">
                <a:moveTo>
                  <a:pt x="139309" y="570890"/>
                </a:moveTo>
                <a:lnTo>
                  <a:pt x="0" y="487015"/>
                </a:lnTo>
                <a:lnTo>
                  <a:pt x="280656" y="25703"/>
                </a:lnTo>
                <a:lnTo>
                  <a:pt x="503551" y="275299"/>
                </a:lnTo>
                <a:lnTo>
                  <a:pt x="1242567" y="275299"/>
                </a:lnTo>
                <a:lnTo>
                  <a:pt x="1249265" y="284092"/>
                </a:lnTo>
                <a:lnTo>
                  <a:pt x="1044477" y="284092"/>
                </a:lnTo>
                <a:lnTo>
                  <a:pt x="1035505" y="296944"/>
                </a:lnTo>
                <a:lnTo>
                  <a:pt x="680235" y="296944"/>
                </a:lnTo>
                <a:lnTo>
                  <a:pt x="679430" y="298297"/>
                </a:lnTo>
                <a:lnTo>
                  <a:pt x="305800" y="298297"/>
                </a:lnTo>
                <a:lnTo>
                  <a:pt x="139309" y="570890"/>
                </a:lnTo>
                <a:close/>
              </a:path>
              <a:path w="1352316" h="570890">
                <a:moveTo>
                  <a:pt x="1222521" y="517454"/>
                </a:moveTo>
                <a:lnTo>
                  <a:pt x="1044477" y="284092"/>
                </a:lnTo>
                <a:lnTo>
                  <a:pt x="1249265" y="284092"/>
                </a:lnTo>
                <a:lnTo>
                  <a:pt x="1352316" y="419374"/>
                </a:lnTo>
                <a:lnTo>
                  <a:pt x="1222521" y="517454"/>
                </a:lnTo>
                <a:close/>
              </a:path>
              <a:path w="1352316" h="570890">
                <a:moveTo>
                  <a:pt x="860318" y="547892"/>
                </a:moveTo>
                <a:lnTo>
                  <a:pt x="680235" y="296944"/>
                </a:lnTo>
                <a:lnTo>
                  <a:pt x="1035505" y="296944"/>
                </a:lnTo>
                <a:lnTo>
                  <a:pt x="860318" y="547892"/>
                </a:lnTo>
                <a:close/>
              </a:path>
              <a:path w="1352316" h="570890">
                <a:moveTo>
                  <a:pt x="530053" y="549245"/>
                </a:moveTo>
                <a:lnTo>
                  <a:pt x="305800" y="298297"/>
                </a:lnTo>
                <a:lnTo>
                  <a:pt x="679430" y="298297"/>
                </a:lnTo>
                <a:lnTo>
                  <a:pt x="530053" y="549245"/>
                </a:lnTo>
                <a:close/>
              </a:path>
            </a:pathLst>
          </a:custGeom>
          <a:solidFill>
            <a:srgbClr val="2D16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ovéPole 19"/>
          <p:cNvSpPr txBox="1"/>
          <p:nvPr/>
        </p:nvSpPr>
        <p:spPr>
          <a:xfrm>
            <a:off x="6054375" y="7523618"/>
            <a:ext cx="6316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Josefin Sans Regular" panose="020B0604020202020204" charset="-18"/>
              </a:rPr>
              <a:t>Mateřská </a:t>
            </a:r>
            <a:r>
              <a:rPr lang="cs-CZ" sz="2800" b="1" smtClean="0">
                <a:solidFill>
                  <a:schemeClr val="bg1"/>
                </a:solidFill>
                <a:latin typeface="Josefin Sans Regular" panose="020B0604020202020204" charset="-18"/>
              </a:rPr>
              <a:t>škola MUFÁNKOV, </a:t>
            </a:r>
            <a:r>
              <a:rPr lang="cs-CZ" sz="2800" b="1" dirty="0" smtClean="0">
                <a:solidFill>
                  <a:schemeClr val="bg1"/>
                </a:solidFill>
                <a:latin typeface="Josefin Sans Regular" panose="020B0604020202020204" charset="-18"/>
              </a:rPr>
              <a:t>s.r.o. </a:t>
            </a:r>
            <a:endParaRPr lang="cs-CZ" sz="2800" b="1" dirty="0">
              <a:solidFill>
                <a:schemeClr val="bg1"/>
              </a:solidFill>
              <a:latin typeface="Josefin Sans Regular" panose="020B060402020202020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9417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9956</TotalTime>
  <Words>1236</Words>
  <Application>Microsoft Office PowerPoint</Application>
  <PresentationFormat>Vlastní</PresentationFormat>
  <Paragraphs>194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Calibri</vt:lpstr>
      <vt:lpstr>Wingdings</vt:lpstr>
      <vt:lpstr>Josefin Sans Regular Bold</vt:lpstr>
      <vt:lpstr>Josefin Sans Regular</vt:lpstr>
      <vt:lpstr>Arial</vt:lpstr>
      <vt:lpstr>Sanchez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ČERPÁNÍ ROZPOČTU PROJEKTU MAP II /ZMĚNY PROJEKTU - INDIKÁTORY APOD.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REALIZAČNÍ TYM MAP</dc:title>
  <dc:creator>Michaela Svobodová</dc:creator>
  <cp:lastModifiedBy>Svobodová Michaela</cp:lastModifiedBy>
  <cp:revision>222</cp:revision>
  <cp:lastPrinted>2021-01-21T08:53:47Z</cp:lastPrinted>
  <dcterms:created xsi:type="dcterms:W3CDTF">2006-08-16T00:00:00Z</dcterms:created>
  <dcterms:modified xsi:type="dcterms:W3CDTF">2021-01-21T15:40:11Z</dcterms:modified>
  <dc:identifier>DAEIhMubtds</dc:identifier>
</cp:coreProperties>
</file>