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82" r:id="rId5"/>
    <p:sldId id="292" r:id="rId6"/>
    <p:sldId id="308" r:id="rId7"/>
    <p:sldId id="309" r:id="rId8"/>
    <p:sldId id="310" r:id="rId9"/>
    <p:sldId id="299" r:id="rId10"/>
    <p:sldId id="300" r:id="rId11"/>
    <p:sldId id="301" r:id="rId12"/>
    <p:sldId id="307" r:id="rId13"/>
    <p:sldId id="298" r:id="rId14"/>
    <p:sldId id="311" r:id="rId15"/>
    <p:sldId id="314" r:id="rId16"/>
    <p:sldId id="315" r:id="rId17"/>
    <p:sldId id="316" r:id="rId18"/>
    <p:sldId id="283" r:id="rId19"/>
    <p:sldId id="302" r:id="rId20"/>
    <p:sldId id="318" r:id="rId21"/>
    <p:sldId id="317" r:id="rId22"/>
    <p:sldId id="305" r:id="rId23"/>
    <p:sldId id="303" r:id="rId24"/>
    <p:sldId id="306" r:id="rId25"/>
    <p:sldId id="304" r:id="rId26"/>
    <p:sldId id="313" r:id="rId27"/>
    <p:sldId id="296" r:id="rId28"/>
  </p:sldIdLst>
  <p:sldSz cx="12192000" cy="6858000"/>
  <p:notesSz cx="9926638" cy="6797675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EC20E35-A176-4012-BC5E-935CFFF8708E}"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74" autoAdjust="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AFB9734-DC59-4B81-80B0-28F0EF122267}" type="datetime1">
              <a:rPr lang="cs-CZ" smtClean="0"/>
              <a:t>11.11.2021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8CEB6D3-D184-4988-BC94-B3EA84FE68E4}" type="datetime1">
              <a:rPr lang="cs-CZ" noProof="0" smtClean="0"/>
              <a:t>11.11.2021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73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69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81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28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05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66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186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66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36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43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57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57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666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251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22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03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5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6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03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3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4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74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9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ál 14">
            <a:extLst>
              <a:ext uri="{FF2B5EF4-FFF2-40B4-BE49-F238E27FC236}">
                <a16:creationId xmlns="" xmlns:a16="http://schemas.microsoft.com/office/drawing/2014/main" id="{901FAF19-EC05-4368-9C23-D1307429BBA4}"/>
              </a:ext>
            </a:extLst>
          </p:cNvPr>
          <p:cNvSpPr/>
          <p:nvPr userDrawn="1"/>
        </p:nvSpPr>
        <p:spPr>
          <a:xfrm>
            <a:off x="8266176" y="4754879"/>
            <a:ext cx="2450592" cy="1664327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E6296D70-8C54-475E-8440-66769A72C583}"/>
              </a:ext>
            </a:extLst>
          </p:cNvPr>
          <p:cNvSpPr/>
          <p:nvPr userDrawn="1"/>
        </p:nvSpPr>
        <p:spPr>
          <a:xfrm>
            <a:off x="11832336" y="1097280"/>
            <a:ext cx="144000" cy="5321927"/>
          </a:xfrm>
          <a:prstGeom prst="rect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3" name="Volný tvar: Obrazec 12">
            <a:extLst>
              <a:ext uri="{FF2B5EF4-FFF2-40B4-BE49-F238E27FC236}">
                <a16:creationId xmlns=""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/>
          </a:p>
        </p:txBody>
      </p:sp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0" rIns="1764000" rtlCol="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6" name="Nadpis 5">
            <a:extLst>
              <a:ext uri="{FF2B5EF4-FFF2-40B4-BE49-F238E27FC236}">
                <a16:creationId xmlns=""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D0F16635-76F3-45F7-9385-A99504D2B901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31999" y="1008000"/>
            <a:ext cx="11339999" cy="488152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Nadpis 7">
            <a:extLst>
              <a:ext uri="{FF2B5EF4-FFF2-40B4-BE49-F238E27FC236}">
                <a16:creationId xmlns=""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9" name="Zástupný symbol pro obsah 3">
            <a:extLst>
              <a:ext uri="{FF2B5EF4-FFF2-40B4-BE49-F238E27FC236}">
                <a16:creationId xmlns="" xmlns:a16="http://schemas.microsoft.com/office/drawing/2014/main" id="{70C8E421-28C0-4976-A17C-22789B6F3B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008000"/>
            <a:ext cx="5505225" cy="516896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="" xmlns:a16="http://schemas.microsoft.com/office/drawing/2014/main" id="{7AFEAA85-DD59-4B9B-B080-3368277EF65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5587800" cy="516896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Nadpis 7">
            <a:extLst>
              <a:ext uri="{FF2B5EF4-FFF2-40B4-BE49-F238E27FC236}">
                <a16:creationId xmlns=""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12" name="Zástupný symbol pro text 4">
            <a:extLst>
              <a:ext uri="{FF2B5EF4-FFF2-40B4-BE49-F238E27FC236}">
                <a16:creationId xmlns="" xmlns:a16="http://schemas.microsoft.com/office/drawing/2014/main" id="{1EAE3C73-B1A9-4A3B-8DD2-5A34920790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008000"/>
            <a:ext cx="5599800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="" xmlns:a16="http://schemas.microsoft.com/office/drawing/2014/main" id="{53A52FEF-F917-4982-9855-43A0DF5DA6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75912"/>
            <a:ext cx="5599800" cy="421375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4" name="Zástupný symbol pro text 2">
            <a:extLst>
              <a:ext uri="{FF2B5EF4-FFF2-40B4-BE49-F238E27FC236}">
                <a16:creationId xmlns="" xmlns:a16="http://schemas.microsoft.com/office/drawing/2014/main" id="{DC1CA8AB-B7BE-4C9F-9A0A-C849A35AA6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08000"/>
            <a:ext cx="5565575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5" name="Zástupný symbol pro obsah 3">
            <a:extLst>
              <a:ext uri="{FF2B5EF4-FFF2-40B4-BE49-F238E27FC236}">
                <a16:creationId xmlns="" xmlns:a16="http://schemas.microsoft.com/office/drawing/2014/main" id="{7B0DF164-9487-4D3F-BA7D-E273D7F5A2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975912"/>
            <a:ext cx="5565575" cy="421375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0792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>
            <a:extLst>
              <a:ext uri="{FF2B5EF4-FFF2-40B4-BE49-F238E27FC236}">
                <a16:creationId xmlns=""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="" xmlns:a16="http://schemas.microsoft.com/office/drawing/2014/main" id="{34E38C26-A932-4007-84B1-21C1D9744A76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30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="" xmlns:a16="http://schemas.microsoft.com/office/drawing/2014/main" id="{FA87EF18-D404-4A92-BE37-7AC9B7223D51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17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>
            <a:extLst>
              <a:ext uri="{FF2B5EF4-FFF2-40B4-BE49-F238E27FC236}">
                <a16:creationId xmlns=""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Podnadpis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5" name="Zástupný symbol pro text 6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3" name="Volný tvar: Obrazec 12">
            <a:extLst>
              <a:ext uri="{FF2B5EF4-FFF2-40B4-BE49-F238E27FC236}">
                <a16:creationId xmlns=""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624564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rtlCol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přechodný nadpis.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87584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Nadpis snímku</a:t>
            </a:r>
          </a:p>
        </p:txBody>
      </p:sp>
      <p:sp>
        <p:nvSpPr>
          <p:cNvPr id="15" name="Zástupný symbol pro text 3">
            <a:extLst>
              <a:ext uri="{FF2B5EF4-FFF2-40B4-BE49-F238E27FC236}">
                <a16:creationId xmlns="" xmlns:a16="http://schemas.microsoft.com/office/drawing/2014/main" id="{4EF269EA-6AE9-449D-BE5A-03758EA88D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5601" y="4889910"/>
            <a:ext cx="4840085" cy="816077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="" xmlns:a16="http://schemas.microsoft.com/office/drawing/2014/main" id="{A473F491-E8FD-4CBC-84E6-5139D5161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5998" y="651641"/>
            <a:ext cx="5472001" cy="5054346"/>
          </a:xfrm>
        </p:spPr>
        <p:txBody>
          <a:bodyPr rtlCol="0" anchor="b" anchorCtr="0"/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6788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000" y="6322399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Nadpis snímku</a:t>
            </a:r>
          </a:p>
        </p:txBody>
      </p:sp>
      <p:sp>
        <p:nvSpPr>
          <p:cNvPr id="9" name="Zástupný symbol pro text 3">
            <a:extLst>
              <a:ext uri="{FF2B5EF4-FFF2-40B4-BE49-F238E27FC236}">
                <a16:creationId xmlns="" xmlns:a16="http://schemas.microsoft.com/office/drawing/2014/main" id="{AC12A5E3-4178-4927-9321-CCDE04B7D2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5601" y="4889911"/>
            <a:ext cx="4840085" cy="816076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2" name="Zástupný symbol obrázku 2">
            <a:extLst>
              <a:ext uri="{FF2B5EF4-FFF2-40B4-BE49-F238E27FC236}">
                <a16:creationId xmlns="" xmlns:a16="http://schemas.microsoft.com/office/drawing/2014/main" id="{73C2D913-09CE-4035-84E6-3144961151C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7" y="651641"/>
            <a:ext cx="5472002" cy="505434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262631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6" name="Nadpis 5">
            <a:extLst>
              <a:ext uri="{FF2B5EF4-FFF2-40B4-BE49-F238E27FC236}">
                <a16:creationId xmlns=""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="" xmlns:a16="http://schemas.microsoft.com/office/drawing/2014/main" id="{F6E7EBFD-F776-4FA5-B67B-AEAB104C7125}"/>
              </a:ext>
            </a:extLst>
          </p:cNvPr>
          <p:cNvSpPr/>
          <p:nvPr userDrawn="1"/>
        </p:nvSpPr>
        <p:spPr>
          <a:xfrm>
            <a:off x="8418576" y="4907280"/>
            <a:ext cx="1554480" cy="1103376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rIns="1764000" rtlCol="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přechodný nadpis.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9099" y="4623212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Ovál 6">
            <a:extLst>
              <a:ext uri="{FF2B5EF4-FFF2-40B4-BE49-F238E27FC236}">
                <a16:creationId xmlns="" xmlns:a16="http://schemas.microsoft.com/office/drawing/2014/main" id="{6901C03F-F087-4546-A9C3-5B5B81E3BD7B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6" name="Nadpis 5">
            <a:extLst>
              <a:ext uri="{FF2B5EF4-FFF2-40B4-BE49-F238E27FC236}">
                <a16:creationId xmlns=""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DF9F7BF0-5084-45F6-AF52-A3013D4394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8816" y="2673350"/>
            <a:ext cx="6754368" cy="1511300"/>
          </a:xfrm>
        </p:spPr>
        <p:txBody>
          <a:bodyPr rtlCol="0" anchor="ctr"/>
          <a:lstStyle>
            <a:lvl1pPr marL="0" indent="0" algn="ctr">
              <a:buNone/>
              <a:defRPr sz="4000"/>
            </a:lvl1pPr>
            <a:lvl2pPr marL="266700" indent="0">
              <a:buNone/>
              <a:defRPr/>
            </a:lvl2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</p:spTree>
    <p:extLst>
      <p:ext uri="{BB962C8B-B14F-4D97-AF65-F5344CB8AC3E}">
        <p14:creationId xmlns:p14="http://schemas.microsoft.com/office/powerpoint/2010/main" val="139544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ál 11">
            <a:extLst>
              <a:ext uri="{FF2B5EF4-FFF2-40B4-BE49-F238E27FC236}">
                <a16:creationId xmlns="" xmlns:a16="http://schemas.microsoft.com/office/drawing/2014/main" id="{1AB7A8BA-0531-4A37-BB60-9E1CA4764B40}"/>
              </a:ext>
            </a:extLst>
          </p:cNvPr>
          <p:cNvSpPr/>
          <p:nvPr userDrawn="1"/>
        </p:nvSpPr>
        <p:spPr>
          <a:xfrm>
            <a:off x="1450848" y="653845"/>
            <a:ext cx="2657856" cy="2450592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tIns="18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rtlCol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přechodný nadpis.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="" xmlns:a16="http://schemas.microsoft.com/office/drawing/2014/main" id="{FE842FA8-E742-4FD8-BFA1-7B8A13828E76}"/>
              </a:ext>
            </a:extLst>
          </p:cNvPr>
          <p:cNvSpPr/>
          <p:nvPr userDrawn="1"/>
        </p:nvSpPr>
        <p:spPr>
          <a:xfrm>
            <a:off x="8418576" y="49072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="" xmlns:a16="http://schemas.microsoft.com/office/drawing/2014/main" id="{23F5D8CC-DBBC-4E65-A552-C98514F1E2F9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tx1"/>
          </a:solidFill>
        </p:spPr>
        <p:txBody>
          <a:bodyPr lIns="0" tIns="18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rtlCol="0" anchor="t"/>
          <a:lstStyle>
            <a:lvl1pPr algn="l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Nadpis snímku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47000" y="4465176"/>
            <a:ext cx="3372329" cy="7749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 rtlCol="0"/>
          <a:lstStyle>
            <a:lvl1pPr marL="0" indent="0" algn="l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=""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2000" y="2438399"/>
            <a:ext cx="5472000" cy="3044400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– fot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34827DBE-7690-48BE-8673-ABB67E101D80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tx1"/>
          </a:solidFill>
        </p:spPr>
        <p:txBody>
          <a:bodyPr lIns="0" tIns="144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=""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6000" y="3263899"/>
            <a:ext cx="5472000" cy="2442088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=""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Nadpis snímku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=""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1" y="4889912"/>
            <a:ext cx="4840085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s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="" xmlns:a16="http://schemas.microsoft.com/office/drawing/2014/main" id="{EDE35ADD-8A62-4F35-950B-EA0CC678DE64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cs-CZ" sz="4500" noProof="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=""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Podnadpis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6" name="Nadpis 5">
            <a:extLst>
              <a:ext uri="{FF2B5EF4-FFF2-40B4-BE49-F238E27FC236}">
                <a16:creationId xmlns=""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="" xmlns:a16="http://schemas.microsoft.com/office/drawing/2014/main" id="{67DBAC9A-28A2-405B-8B7E-9BE425F5135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31999" y="1512000"/>
            <a:ext cx="11339999" cy="437752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367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s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>
            <a:extLst>
              <a:ext uri="{FF2B5EF4-FFF2-40B4-BE49-F238E27FC236}">
                <a16:creationId xmlns=""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Podnadpis</a:t>
            </a:r>
          </a:p>
        </p:txBody>
      </p:sp>
      <p:sp>
        <p:nvSpPr>
          <p:cNvPr id="3" name="Porovnání – zástupný symbol vlevo 1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dirty="0"/>
              <a:t>Kliknutím můžete upravit styl předlohy textů.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Porovnání – zástupný symbol vlevo 2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 rtl="0"/>
            <a:r>
              <a:rPr lang="cs-CZ" noProof="0" dirty="0"/>
              <a:t>Kliknutím můžete upravit styl předlohy textů.</a:t>
            </a:r>
          </a:p>
        </p:txBody>
      </p:sp>
      <p:sp>
        <p:nvSpPr>
          <p:cNvPr id="8" name="Zástupný symbol pro text 4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rázku 6">
            <a:extLst>
              <a:ext uri="{FF2B5EF4-FFF2-40B4-BE49-F238E27FC236}">
                <a16:creationId xmlns=""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tx1"/>
          </a:solidFill>
        </p:spPr>
        <p:txBody>
          <a:bodyPr lIns="0" r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bg1">
              <a:lumMod val="95000"/>
            </a:schemeClr>
          </a:solidFill>
        </p:spPr>
        <p:txBody>
          <a:bodyPr lIns="180000" tIns="72000" rIns="180000" rtlCol="0" anchor="t"/>
          <a:lstStyle>
            <a:lvl1pPr marL="0" indent="0">
              <a:buNone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 noProof="0" dirty="0"/>
              <a:t>Zadejte titulek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=""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5" name="Nadpis 4">
            <a:extLst>
              <a:ext uri="{FF2B5EF4-FFF2-40B4-BE49-F238E27FC236}">
                <a16:creationId xmlns="" xmlns:a16="http://schemas.microsoft.com/office/drawing/2014/main" id="{AB05C513-FBE3-4BA7-9084-69899356E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poděkován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rázku 1">
            <a:extLst>
              <a:ext uri="{FF2B5EF4-FFF2-40B4-BE49-F238E27FC236}">
                <a16:creationId xmlns=""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1764000" rIns="0" rtlCol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svoji fotku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rtl="0"/>
            <a:r>
              <a:rPr lang="cs-CZ" noProof="0" dirty="0"/>
              <a:t>Děkujeme!</a:t>
            </a:r>
          </a:p>
        </p:txBody>
      </p:sp>
      <p:sp>
        <p:nvSpPr>
          <p:cNvPr id="3" name="Zástupný symbol pro text 5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 rtlCol="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.</a:t>
            </a:r>
          </a:p>
        </p:txBody>
      </p:sp>
      <p:sp>
        <p:nvSpPr>
          <p:cNvPr id="20" name="Zástupný symbol pro text 6">
            <a:extLst>
              <a:ext uri="{FF2B5EF4-FFF2-40B4-BE49-F238E27FC236}">
                <a16:creationId xmlns=""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Telefonní číslo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E-mail nebo uživatelské jméno ze sociální sítě</a:t>
            </a:r>
          </a:p>
        </p:txBody>
      </p:sp>
      <p:sp>
        <p:nvSpPr>
          <p:cNvPr id="22" name="Zástupný symbol pro text 8">
            <a:extLst>
              <a:ext uri="{FF2B5EF4-FFF2-40B4-BE49-F238E27FC236}">
                <a16:creationId xmlns=""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Web společnosti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3" name="Volný tvar: Obrazec 12">
            <a:extLst>
              <a:ext uri="{FF2B5EF4-FFF2-40B4-BE49-F238E27FC236}">
                <a16:creationId xmlns=""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/>
          </a:p>
        </p:txBody>
      </p:sp>
      <p:sp>
        <p:nvSpPr>
          <p:cNvPr id="23" name="Zástupný symbol pro text 6">
            <a:extLst>
              <a:ext uri="{FF2B5EF4-FFF2-40B4-BE49-F238E27FC236}">
                <a16:creationId xmlns="" xmlns:a16="http://schemas.microsoft.com/office/drawing/2014/main" id="{94054031-2BEC-4DA9-90C3-616D2D61A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3550" y="5233270"/>
            <a:ext cx="3396887" cy="196707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noProof="0"/>
              <a:t>Jméno a příjmení</a:t>
            </a:r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2" name="Zástupný symbol pro nadpis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 noProof="1"/>
              <a:t>Kliknutím můžete upravit nadpis stránky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1"/>
          </a:p>
        </p:txBody>
      </p:sp>
      <p:sp>
        <p:nvSpPr>
          <p:cNvPr id="18" name="Volný tvar: Obrazec 17">
            <a:extLst>
              <a:ext uri="{FF2B5EF4-FFF2-40B4-BE49-F238E27FC236}">
                <a16:creationId xmlns=""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2239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1"/>
              <a:t>Přidejte zápatí.</a:t>
            </a:r>
          </a:p>
        </p:txBody>
      </p:sp>
      <p:sp>
        <p:nvSpPr>
          <p:cNvPr id="21" name="Textové pole 20">
            <a:extLst>
              <a:ext uri="{FF2B5EF4-FFF2-40B4-BE49-F238E27FC236}">
                <a16:creationId xmlns=""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10194026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 rtl="0">
              <a:lnSpc>
                <a:spcPts val="1100"/>
              </a:lnSpc>
            </a:pPr>
            <a:r>
              <a:rPr lang="cs-CZ" sz="2000" b="1" spc="0" noProof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Contoso</a:t>
            </a:r>
            <a:r>
              <a:rPr lang="cs-CZ" sz="2000" b="1" spc="0" baseline="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b="1" spc="0" baseline="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100" b="0" i="1" spc="6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Sady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73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71" r:id="rId12"/>
    <p:sldLayoutId id="2147483656" r:id="rId13"/>
    <p:sldLayoutId id="2147483657" r:id="rId14"/>
    <p:sldLayoutId id="2147483667" r:id="rId15"/>
    <p:sldLayoutId id="2147483668" r:id="rId16"/>
    <p:sldLayoutId id="2147483669" r:id="rId17"/>
    <p:sldLayoutId id="2147483672" r:id="rId18"/>
    <p:sldLayoutId id="2147483654" r:id="rId19"/>
    <p:sldLayoutId id="2147483674" r:id="rId20"/>
    <p:sldLayoutId id="214748365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Zrna černého dřeva" title="Zrna černého dřeva">
            <a:extLst>
              <a:ext uri="{FF2B5EF4-FFF2-40B4-BE49-F238E27FC236}">
                <a16:creationId xmlns=""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201873" y="244251"/>
            <a:ext cx="11905200" cy="6565233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73" y="244251"/>
            <a:ext cx="5863261" cy="5321927"/>
          </a:xfrm>
        </p:spPr>
        <p:txBody>
          <a:bodyPr rtlCol="0"/>
          <a:lstStyle/>
          <a:p>
            <a:pPr rtl="0"/>
            <a:r>
              <a:rPr lang="cs-CZ" sz="4400" b="1" noProof="1" smtClean="0"/>
              <a:t>Řídící výbor MAP II</a:t>
            </a:r>
            <a:endParaRPr lang="cs-CZ" sz="4400" b="1" noProof="1"/>
          </a:p>
        </p:txBody>
      </p:sp>
      <p:sp>
        <p:nvSpPr>
          <p:cNvPr id="4" name="Podnadpis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547" y="5751580"/>
            <a:ext cx="4416587" cy="816075"/>
          </a:xfrm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rtlCol="0"/>
          <a:lstStyle/>
          <a:p>
            <a:pPr rtl="0"/>
            <a:r>
              <a:rPr lang="cs-CZ" sz="2200" b="1" noProof="1" smtClean="0">
                <a:latin typeface="Cambria" panose="02040503050406030204" pitchFamily="18" charset="0"/>
                <a:ea typeface="Cambria" panose="02040503050406030204" pitchFamily="18" charset="0"/>
              </a:rPr>
              <a:t>11. listopadu 2021</a:t>
            </a:r>
            <a:endParaRPr lang="cs-CZ" sz="2200" b="1" noProof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246140" y="1920329"/>
            <a:ext cx="981666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Místní akční plány rozvoje vzdělávání II - správní obvod Praha 7</a:t>
            </a:r>
            <a:br>
              <a:rPr lang="cs-CZ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</a:t>
            </a:r>
            <a:r>
              <a:rPr lang="cs-CZ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č. CZ.02.3.68/0.0/0.0/17_047/0011690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00" y="468398"/>
            <a:ext cx="6940343" cy="9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=""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7229"/>
            <a:ext cx="5280100" cy="6053696"/>
          </a:xfr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1" y="2120630"/>
            <a:ext cx="4840085" cy="2769281"/>
          </a:xfrm>
        </p:spPr>
        <p:txBody>
          <a:bodyPr rtlCol="0"/>
          <a:lstStyle/>
          <a:p>
            <a:r>
              <a:rPr lang="cs-CZ" sz="4800" dirty="0" smtClean="0"/>
              <a:t>Další aktuální </a:t>
            </a:r>
            <a:r>
              <a:rPr lang="cs-CZ" sz="4800" dirty="0"/>
              <a:t>a plánované aktivity MAP </a:t>
            </a:r>
            <a:r>
              <a:rPr lang="cs-CZ" sz="4800" dirty="0" smtClean="0"/>
              <a:t>II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="" xmlns:a16="http://schemas.microsoft.com/office/drawing/2014/main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listopad 2021 – srpen 2022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583214" y="1443263"/>
            <a:ext cx="6279498" cy="4879136"/>
          </a:xfrm>
        </p:spPr>
        <p:txBody>
          <a:bodyPr rtlCol="0"/>
          <a:lstStyle/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9. 11. 2021 - Mozek v pohybu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Pracovní skupiny MAP - 10-11/2021, vánoční setkání (2. 12. 2021), 01-02/2022, závěrečné setkání (18. 5. 2022)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Propojování se sociálními a poradenskými službami (OSPOD apod.), primární prevence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Téma šikana a kyberšikana / spolupráce s OSPOD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krizového řízení škol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Polytechnika - Hejného matematika, EVVO vzdělávání, 3D tisk apod.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výuky dějepisu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Sdílené pozice pro potřeby škol - změna školník MŠ</a:t>
            </a:r>
          </a:p>
          <a:p>
            <a:pPr marL="0" indent="0" rtl="0">
              <a:buNone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polupráce s rodiči - </a:t>
            </a:r>
            <a:r>
              <a:rPr lang="cs-CZ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fokusky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spolky, školské rady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Převod pomůcek do majetku škol (08-09/2022)</a:t>
            </a:r>
          </a:p>
          <a:p>
            <a:pPr marL="0" indent="0" rtl="0">
              <a:buNone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159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cs-CZ" dirty="0"/>
              <a:t>Průběžná informace z činnosti pracovních skupin</a:t>
            </a:r>
            <a:endParaRPr lang="cs-CZ" noProof="1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11</a:t>
            </a:fld>
            <a:endParaRPr lang="cs-CZ" noProof="1">
              <a:solidFill>
                <a:srgbClr val="FFFFFF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PS Čtenářská gramotnost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Čtenářské besedy on-line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055614"/>
            <a:ext cx="5472113" cy="4104084"/>
          </a:xfrm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… i naživo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2252382"/>
            <a:ext cx="4923692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1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cs-CZ" dirty="0"/>
              <a:t>Průběžná informace z činnosti pracovních skupin</a:t>
            </a:r>
            <a:endParaRPr lang="cs-CZ" noProof="1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12</a:t>
            </a:fld>
            <a:endParaRPr lang="cs-CZ" noProof="1">
              <a:solidFill>
                <a:srgbClr val="FFFFFF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PS Čtenářská gramotnost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Knihoborec - soutěž</a:t>
            </a:r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Knihoborec – vyhlášení na premiéře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61" y="2024063"/>
            <a:ext cx="3125390" cy="416718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77" y="3926531"/>
            <a:ext cx="1929048" cy="8682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62" y="2020359"/>
            <a:ext cx="4235938" cy="19061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47" y="4249630"/>
            <a:ext cx="4314037" cy="19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2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cs-CZ" dirty="0"/>
              <a:t>Průběžná informace z činnosti pracovních skupin</a:t>
            </a:r>
            <a:endParaRPr lang="cs-CZ" noProof="1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13</a:t>
            </a:fld>
            <a:endParaRPr lang="cs-CZ" noProof="1">
              <a:solidFill>
                <a:srgbClr val="FFFFFF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Čtenářský maraton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2649305" y="959169"/>
            <a:ext cx="8360307" cy="360000"/>
          </a:xfrm>
        </p:spPr>
        <p:txBody>
          <a:bodyPr/>
          <a:lstStyle/>
          <a:p>
            <a:r>
              <a:rPr lang="cs-CZ" dirty="0" err="1" smtClean="0"/>
              <a:t>NZM</a:t>
            </a:r>
            <a:r>
              <a:rPr lang="cs-CZ" dirty="0" smtClean="0"/>
              <a:t>-</a:t>
            </a:r>
            <a:r>
              <a:rPr lang="cs-CZ" dirty="0" err="1" smtClean="0"/>
              <a:t>Scarabeus</a:t>
            </a:r>
            <a:r>
              <a:rPr lang="cs-CZ" dirty="0" smtClean="0"/>
              <a:t>-Křižíkova fontána-Štvanice-Křižíkova fontána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586494"/>
            <a:ext cx="2674814" cy="200670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61" y="1687849"/>
            <a:ext cx="3064231" cy="20423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78" y="1463169"/>
            <a:ext cx="3401335" cy="226698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65" y="3730158"/>
            <a:ext cx="3163505" cy="210847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56" y="3289912"/>
            <a:ext cx="3202043" cy="2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1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cs-CZ" dirty="0"/>
              <a:t>Průběžná informace z činnosti pracovních skupin</a:t>
            </a:r>
            <a:endParaRPr lang="cs-CZ" noProof="1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14</a:t>
            </a:fld>
            <a:endParaRPr lang="cs-CZ" noProof="1">
              <a:solidFill>
                <a:srgbClr val="FFFFFF"/>
              </a:solidFill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PS Cizí jazyky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2649305" y="959169"/>
            <a:ext cx="8360307" cy="360000"/>
          </a:xfrm>
        </p:spPr>
        <p:txBody>
          <a:bodyPr/>
          <a:lstStyle/>
          <a:p>
            <a:r>
              <a:rPr lang="cs-CZ" dirty="0" smtClean="0"/>
              <a:t>Den jazyků na Sedmičce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0" y="1623722"/>
            <a:ext cx="2954216" cy="19694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39" y="1623722"/>
            <a:ext cx="2886810" cy="19245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05" y="1414338"/>
            <a:ext cx="4906107" cy="32707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3803984"/>
            <a:ext cx="3411416" cy="22742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5" y="3628906"/>
            <a:ext cx="3552093" cy="23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3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="" xmlns:a16="http://schemas.microsoft.com/office/drawing/2014/main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7267" y="2029992"/>
            <a:ext cx="6053609" cy="3524029"/>
          </a:xfrm>
        </p:spPr>
        <p:txBody>
          <a:bodyPr rtlCol="0"/>
          <a:lstStyle/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09/2021 – zpráva z FG – doplnění matematické gramotnosti (30. 9. 2021)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11/2021 – opakování sběru potřeb škol, rozeslání karet škol k aktualizaci (termín 10. 12. 2021)</a:t>
            </a: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11/2021 – sebehodnotící zpráva z realizace MAP za období 09/2020 – 08/2021, </a:t>
            </a:r>
            <a:r>
              <a:rPr lang="cs-CZ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eval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rozhovory</a:t>
            </a:r>
          </a:p>
          <a:p>
            <a:pPr marL="0" indent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Vyhodnocení MAP I -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Monitoring naplňování priorit a cílů </a:t>
            </a:r>
            <a:r>
              <a:rPr lang="cs-CZ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strategického </a:t>
            </a: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rámce MAP do roku </a:t>
            </a:r>
            <a:r>
              <a:rPr lang="cs-CZ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2023 (per rollam)</a:t>
            </a:r>
            <a:endParaRPr lang="cs-CZ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Tvorba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nové Strategie 2030 Prahy 7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vstup do: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Aktualizace Strategického rámce MAP – investiční a neinvestiční část (schválení ŘV 05/2022)</a:t>
            </a:r>
          </a:p>
          <a:p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Akčních plánů 2022, 2023</a:t>
            </a: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000" y="2438399"/>
            <a:ext cx="4267740" cy="3044399"/>
          </a:xfrm>
        </p:spPr>
        <p:txBody>
          <a:bodyPr rtlCol="0"/>
          <a:lstStyle/>
          <a:p>
            <a:r>
              <a:rPr lang="cs-CZ" sz="4800" dirty="0" smtClean="0"/>
              <a:t>Dokumentace </a:t>
            </a:r>
            <a:r>
              <a:rPr lang="cs-CZ" sz="4800" dirty="0"/>
              <a:t>projektu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="" xmlns:a16="http://schemas.microsoft.com/office/drawing/2014/main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165600"/>
            <a:ext cx="3731638" cy="1074510"/>
          </a:xfrm>
        </p:spPr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Vstupy škol, garantů a členů PS, vedení škol, ŘV, školních koordinátorů apod.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=""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1" y="147229"/>
            <a:ext cx="3356582" cy="6050371"/>
          </a:xfr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1" y="2120630"/>
            <a:ext cx="3273453" cy="2769281"/>
          </a:xfrm>
        </p:spPr>
        <p:txBody>
          <a:bodyPr rtlCol="0"/>
          <a:lstStyle/>
          <a:p>
            <a:r>
              <a:rPr lang="cs-CZ" sz="3600" dirty="0" smtClean="0"/>
              <a:t>Sebehodnotící zpráva MAP II</a:t>
            </a:r>
            <a:endParaRPr lang="cs-CZ" sz="3600" dirty="0"/>
          </a:p>
        </p:txBody>
      </p:sp>
      <p:sp>
        <p:nvSpPr>
          <p:cNvPr id="25" name="Podnadpis 24">
            <a:extLst>
              <a:ext uri="{FF2B5EF4-FFF2-40B4-BE49-F238E27FC236}">
                <a16:creationId xmlns="" xmlns:a16="http://schemas.microsoft.com/office/drawing/2014/main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99" y="4889911"/>
            <a:ext cx="3218872" cy="816075"/>
          </a:xfrm>
        </p:spPr>
        <p:txBody>
          <a:bodyPr rtlCol="0"/>
          <a:lstStyle/>
          <a:p>
            <a:pPr rtl="0"/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 srpen 2020 – červenec 2021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92945" y="1978864"/>
            <a:ext cx="8455055" cy="4879136"/>
          </a:xfrm>
        </p:spPr>
        <p:txBody>
          <a:bodyPr rtlCol="0"/>
          <a:lstStyle/>
          <a:p>
            <a:pPr marL="0" indent="0">
              <a:buNone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Vychází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formativní evaluace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projektu, konkrétně z: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dostupných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sekundárních dat (zápisy z jednání, výstupy projektu apod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rozhovorů s aktéry (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kvalitativní výzkumné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šetření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0" indent="0">
              <a:buNone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Informace z  evaluace primárně slouží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realizačnímu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týmu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projektu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dalším subjektům zainteresovaným na efektivním fungování projektu </a:t>
            </a:r>
          </a:p>
          <a:p>
            <a:pPr marL="0" indent="0">
              <a:buNone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Účel evaluace: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pětná vazba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časné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pojmenování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problémů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časné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pojmenování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příležitostí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onkrétně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využitelné návrhy na zlepšení a optimalizaci aktivit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projektu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ð"/>
            </a:pPr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ZVYŠOVÁNÍ EFEKTIVITY REALIZACE CELÉHO PROJEKTU</a:t>
            </a:r>
          </a:p>
          <a:p>
            <a:pPr marL="0" indent="0">
              <a:buNone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Dílčí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i souhrnná zjištění slouží jako další podklad pro porozumění situaci, následnou diskusi a k nastavení opatření vedoucích k optimalizaci průběhu realizace projektu MAP II na území MČ Praha 7 a jeho dosahovaných výsledků.</a:t>
            </a:r>
          </a:p>
          <a:p>
            <a:pPr marL="0" indent="0">
              <a:buNone/>
            </a:pPr>
            <a:r>
              <a:rPr lang="cs-CZ" u="sng" dirty="0">
                <a:latin typeface="Cambria" panose="02040503050406030204" pitchFamily="18" charset="0"/>
                <a:ea typeface="Cambria" panose="02040503050406030204" pitchFamily="18" charset="0"/>
              </a:rPr>
              <a:t>Zapojení všech respondentů do sběru dat a procesu evaluace bylo dobrovolné. Velice si vážíme zájmu o projekt MAP II a zmíněných podnětů. Všem, kteří se zapojili, děkujeme.</a:t>
            </a:r>
          </a:p>
          <a:p>
            <a:pPr marL="0" indent="0">
              <a:buNone/>
            </a:pP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rtl="0">
              <a:buNone/>
            </a:pPr>
            <a:endParaRPr lang="cs-CZ" sz="200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31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7" y="284218"/>
            <a:ext cx="5615885" cy="432000"/>
          </a:xfrm>
        </p:spPr>
        <p:txBody>
          <a:bodyPr rtlCol="0"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000" b="1" dirty="0" smtClean="0"/>
              <a:t>Vliv epidemických opatření proti COVID-19</a:t>
            </a:r>
            <a:r>
              <a:rPr lang="cs-CZ" dirty="0"/>
              <a:t/>
            </a:r>
            <a:br>
              <a:rPr lang="cs-CZ" dirty="0"/>
            </a:br>
            <a:endParaRPr lang="cs-CZ" noProof="1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0467" y="781745"/>
            <a:ext cx="11514370" cy="1860727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ermíny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všech plánovaných setkání byly dodrženy,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průběh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projektu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nebyl ovlivněn </a:t>
            </a:r>
            <a:endParaRPr lang="cs-CZ" noProof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n-line prostředí, per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rollam hlasování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nová témata a nová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partnerství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ovinné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výstupy projektu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plněny dle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stanoveného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harmonogramu</a:t>
            </a:r>
            <a:endParaRPr lang="cs-CZ" noProof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základě aktuálních potřeb, případně konkrétní poptávky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MČ P7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vznikají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také </a:t>
            </a:r>
            <a:r>
              <a:rPr lang="cs-CZ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nepovinné výstupy </a:t>
            </a:r>
            <a:r>
              <a:rPr lang="cs-CZ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projektu</a:t>
            </a:r>
            <a:endParaRPr lang="cs-CZ" noProof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467" y="2737230"/>
            <a:ext cx="5655981" cy="358775"/>
          </a:xfrm>
        </p:spPr>
        <p:txBody>
          <a:bodyPr rtlCol="0"/>
          <a:lstStyle/>
          <a:p>
            <a:pPr rtl="0"/>
            <a:r>
              <a:rPr lang="cs-CZ" b="1" noProof="1" smtClean="0">
                <a:solidFill>
                  <a:schemeClr val="bg1"/>
                </a:solidFill>
              </a:rPr>
              <a:t>Co se daří ……………. a proč</a:t>
            </a:r>
            <a:endParaRPr lang="cs-CZ" b="1" noProof="1">
              <a:solidFill>
                <a:schemeClr val="bg1"/>
              </a:solidFill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17</a:t>
            </a:fld>
            <a:endParaRPr lang="cs-CZ" noProof="1">
              <a:solidFill>
                <a:srgbClr val="FFFF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9739" y="3186545"/>
            <a:ext cx="269861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polupráce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omunikace 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dílení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udování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vzájemné důvěry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matatelné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výsledky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ová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partnerství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zdělávání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538780" y="3097828"/>
            <a:ext cx="269701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roaktivita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členů RT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sobní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komunikace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rozumitelná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prezentace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lánování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(připomínky, pozvánky)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ůslednost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mezení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zatížení administrativou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ychlá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zpětná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vazba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106665" y="3096005"/>
            <a:ext cx="2284224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ledání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řešení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ktuální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témata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jišťování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potřeb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ůraz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odbornost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inimum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personálních změn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odpora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 strany vedení MČ Praha 7</a:t>
            </a:r>
          </a:p>
        </p:txBody>
      </p:sp>
      <p:sp>
        <p:nvSpPr>
          <p:cNvPr id="18" name="Zástupný symbol pro text 5">
            <a:extLst>
              <a:ext uri="{FF2B5EF4-FFF2-40B4-BE49-F238E27FC236}">
                <a16:creationId xmlns:a16="http://schemas.microsoft.com/office/drawing/2014/main" xmlns="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14321" y="2709519"/>
            <a:ext cx="3353197" cy="358775"/>
          </a:xfrm>
        </p:spPr>
        <p:txBody>
          <a:bodyPr rtlCol="0"/>
          <a:lstStyle/>
          <a:p>
            <a:pPr rtl="0"/>
            <a:r>
              <a:rPr lang="cs-CZ" b="1" noProof="1" smtClean="0">
                <a:solidFill>
                  <a:schemeClr val="bg1"/>
                </a:solidFill>
              </a:rPr>
              <a:t>Kde jsou rezervy</a:t>
            </a:r>
            <a:endParaRPr lang="cs-CZ" b="1" noProof="1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829033" y="3121546"/>
            <a:ext cx="4033679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polupráce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mezi jednotlivými platformami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íra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zapojení školních koordinátorů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ozice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školních koordinátorů v rámci škol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nformovanost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polupráce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rodiči (širokou veřejností)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ůzná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míra zapojení/proaktivity napříč</a:t>
            </a:r>
          </a:p>
        </p:txBody>
      </p:sp>
    </p:spTree>
    <p:extLst>
      <p:ext uri="{BB962C8B-B14F-4D97-AF65-F5344CB8AC3E}">
        <p14:creationId xmlns:p14="http://schemas.microsoft.com/office/powerpoint/2010/main" val="252770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=""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7228"/>
            <a:ext cx="3301164" cy="6041135"/>
          </a:xfr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00" y="258618"/>
            <a:ext cx="3089563" cy="951345"/>
          </a:xfrm>
        </p:spPr>
        <p:txBody>
          <a:bodyPr rtlCol="0"/>
          <a:lstStyle/>
          <a:p>
            <a:r>
              <a:rPr lang="cs-CZ" sz="3600" dirty="0" smtClean="0"/>
              <a:t>Co dál</a:t>
            </a:r>
            <a:endParaRPr lang="cs-CZ" sz="3600" dirty="0"/>
          </a:p>
        </p:txBody>
      </p:sp>
      <p:sp>
        <p:nvSpPr>
          <p:cNvPr id="25" name="Podnadpis 24">
            <a:extLst>
              <a:ext uri="{FF2B5EF4-FFF2-40B4-BE49-F238E27FC236}">
                <a16:creationId xmlns="" xmlns:a16="http://schemas.microsoft.com/office/drawing/2014/main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298" y="4230397"/>
            <a:ext cx="3089563" cy="1754768"/>
          </a:xfrm>
        </p:spPr>
        <p:txBody>
          <a:bodyPr rtlCol="0"/>
          <a:lstStyle/>
          <a:p>
            <a:pPr rtl="0"/>
            <a:r>
              <a:rPr lang="cs-CZ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rtl="0"/>
            <a:endParaRPr lang="cs-CZ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r>
              <a:rPr lang="cs-CZ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SHRNUTÍ</a:t>
            </a:r>
            <a:endParaRPr lang="cs-CZ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18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5"/>
          </p:nvPr>
        </p:nvSpPr>
        <p:spPr>
          <a:xfrm>
            <a:off x="5731292" y="2855861"/>
            <a:ext cx="5946133" cy="2442088"/>
          </a:xfrm>
        </p:spPr>
        <p:txBody>
          <a:bodyPr/>
          <a:lstStyle/>
          <a:p>
            <a:endParaRPr lang="cs-CZ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562159" y="147228"/>
            <a:ext cx="8279564" cy="408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odporovat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komunikaci, neformální setkávání, sdílení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ropojovat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jednotlivé platformy MAP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ajištění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zpětné vazby členům PS (ukotvení výstupů PS v kontextu projektu)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yužít potenciál pracovních skupin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 financování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íťování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zapojování pedagogů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íleně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vyhledávat odborníky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ystematicky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komunikovat se všemi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školami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 území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odporovat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aktivity vedoucí k systematické spolupráci se zástupci neziskových organizací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odporovat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aktivity vedoucí k systematické spolupráci se zástupci komerčního sektoru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odporovat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aktivity, které vzbudí zájem/aktivitu širokého spektra rodičů, veřejnosti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rezentace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aktivit široké veřejnosti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609462" y="4583461"/>
            <a:ext cx="913476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rojekt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MAP na území Praha 7 =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ukotvený článek ve vzdělávacím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systému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evné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vzájemné vztahy zainteresovaných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subjektů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polupráce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mezi školami navázána na bázi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partnerství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líčový </a:t>
            </a: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význam má implementace a ta se </a:t>
            </a:r>
            <a:r>
              <a:rPr lang="cs-CZ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daří</a:t>
            </a:r>
            <a:endParaRPr lang="cs-CZ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94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Jediný ohňostroj ze středu" title="Jediný ohňostroj ze středu">
            <a:extLst>
              <a:ext uri="{FF2B5EF4-FFF2-40B4-BE49-F238E27FC236}">
                <a16:creationId xmlns=""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8506" y="95607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00" y="284800"/>
            <a:ext cx="11744800" cy="3930299"/>
          </a:xfrm>
        </p:spPr>
        <p:txBody>
          <a:bodyPr rtlCol="0"/>
          <a:lstStyle/>
          <a:p>
            <a:pPr algn="ctr"/>
            <a:r>
              <a:rPr lang="cs-CZ" sz="3200" dirty="0" smtClean="0"/>
              <a:t>„Řídící </a:t>
            </a:r>
            <a:r>
              <a:rPr lang="cs-CZ" sz="3200" dirty="0"/>
              <a:t>výbor schvaluje 2. průběžnou sebehodnotící zprávu projektu Místní akční plány rozvoje vzdělávání II - správní </a:t>
            </a:r>
            <a:r>
              <a:rPr lang="cs-CZ" sz="3200" dirty="0" smtClean="0"/>
              <a:t>obvod Praha </a:t>
            </a:r>
            <a:r>
              <a:rPr lang="cs-CZ" sz="3200" dirty="0"/>
              <a:t>7, reg. č.: CZ.02.3.68/0.0/0.0/17_047/0011690</a:t>
            </a:r>
            <a:r>
              <a:rPr lang="cs-CZ" sz="3200" dirty="0" smtClean="0"/>
              <a:t>.“</a:t>
            </a:r>
            <a:r>
              <a:rPr lang="cs-CZ" sz="3200" dirty="0"/>
              <a:t>		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19</a:t>
            </a:fld>
            <a:endParaRPr lang="cs-CZ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9020925" y="5173050"/>
            <a:ext cx="2841787" cy="816075"/>
          </a:xfrm>
        </p:spPr>
        <p:txBody>
          <a:bodyPr/>
          <a:lstStyle/>
          <a:p>
            <a:r>
              <a:rPr lang="cs-CZ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Usnesení</a:t>
            </a:r>
            <a:endParaRPr lang="cs-CZ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7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Jediný ohňostroj ze středu" title="Jediný ohňostroj ze středu">
            <a:extLst>
              <a:ext uri="{FF2B5EF4-FFF2-40B4-BE49-F238E27FC236}">
                <a16:creationId xmlns=""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47" y="1935190"/>
            <a:ext cx="11744800" cy="3930299"/>
          </a:xfrm>
        </p:spPr>
        <p:txBody>
          <a:bodyPr rtlCol="0"/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sz="2800" dirty="0"/>
              <a:t>1.	Úvodní slovo předsedkyně ŘV, Mgr. Hany Šiškové, radní pro vzdělávání, školství a agendy MA21 v oblasti udržitelného rozvoje</a:t>
            </a:r>
            <a:br>
              <a:rPr lang="cs-CZ" sz="2800" dirty="0"/>
            </a:br>
            <a:r>
              <a:rPr lang="cs-CZ" sz="2800" dirty="0"/>
              <a:t>2.	Informace o aktualizovaném složení Řídícího výboru MAP II</a:t>
            </a:r>
            <a:br>
              <a:rPr lang="cs-CZ" sz="2800" dirty="0"/>
            </a:br>
            <a:r>
              <a:rPr lang="cs-CZ" sz="2800" dirty="0"/>
              <a:t>3.	Schválení harmonogramu realizace Řídícího výboru MAP </a:t>
            </a:r>
            <a:r>
              <a:rPr lang="cs-CZ" sz="2800" dirty="0" smtClean="0"/>
              <a:t>II </a:t>
            </a:r>
            <a:r>
              <a:rPr lang="cs-CZ" sz="2800" dirty="0"/>
              <a:t>2022 </a:t>
            </a:r>
            <a:br>
              <a:rPr lang="cs-CZ" sz="2800" dirty="0"/>
            </a:br>
            <a:r>
              <a:rPr lang="cs-CZ" sz="2800" dirty="0"/>
              <a:t>4.	Schválení záměru k podání navazujícího projektu MAP III</a:t>
            </a:r>
            <a:br>
              <a:rPr lang="cs-CZ" sz="2800" dirty="0"/>
            </a:br>
            <a:r>
              <a:rPr lang="cs-CZ" sz="2800" dirty="0"/>
              <a:t>5.	Další aktuální a plánované aktivity MAP II</a:t>
            </a:r>
            <a:br>
              <a:rPr lang="cs-CZ" sz="2800" dirty="0"/>
            </a:br>
            <a:r>
              <a:rPr lang="cs-CZ" sz="2800" dirty="0"/>
              <a:t>6.	Průběžná informace z činnosti pracovních skupin </a:t>
            </a:r>
            <a:br>
              <a:rPr lang="cs-CZ" sz="2800" dirty="0"/>
            </a:br>
            <a:r>
              <a:rPr lang="cs-CZ" sz="2800" dirty="0"/>
              <a:t>7.	Dokumenty projektu </a:t>
            </a:r>
            <a:br>
              <a:rPr lang="cs-CZ" sz="2800" dirty="0"/>
            </a:br>
            <a:r>
              <a:rPr lang="cs-CZ" sz="2800" dirty="0"/>
              <a:t>8.	Diskuse a různé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9020925" y="5173050"/>
            <a:ext cx="2841787" cy="816075"/>
          </a:xfrm>
        </p:spPr>
        <p:txBody>
          <a:bodyPr/>
          <a:lstStyle/>
          <a:p>
            <a:r>
              <a:rPr lang="cs-CZ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Program</a:t>
            </a:r>
            <a:endParaRPr lang="cs-CZ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="" xmlns:a16="http://schemas.microsoft.com/office/drawing/2014/main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7229"/>
            <a:ext cx="5280100" cy="6053696"/>
          </a:xfr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404796"/>
            <a:ext cx="4840085" cy="2769281"/>
          </a:xfrm>
        </p:spPr>
        <p:txBody>
          <a:bodyPr rtlCol="0"/>
          <a:lstStyle/>
          <a:p>
            <a:r>
              <a:rPr lang="cs-CZ" sz="4800" dirty="0" smtClean="0"/>
              <a:t>Závěrečná zpráva z fokusních skupin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="" xmlns:a16="http://schemas.microsoft.com/office/drawing/2014/main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3431644"/>
            <a:ext cx="4840085" cy="2516669"/>
          </a:xfrm>
        </p:spPr>
        <p:txBody>
          <a:bodyPr rtlCol="0"/>
          <a:lstStyle/>
          <a:p>
            <a:r>
              <a:rPr lang="cs-CZ" sz="1200" b="1" dirty="0"/>
              <a:t>ZÁVĚREČNÁ ZPRÁVA Z FOKUSNÍCH SKUPIN </a:t>
            </a:r>
            <a:endParaRPr lang="cs-CZ" sz="1200" dirty="0"/>
          </a:p>
          <a:p>
            <a:r>
              <a:rPr lang="cs-CZ" sz="1200" b="1" dirty="0"/>
              <a:t>A DALŠÍCH ŠETŘENÍ REALIZOVANÝCH NA TÉMA:</a:t>
            </a:r>
            <a:endParaRPr lang="cs-CZ" sz="1200" dirty="0"/>
          </a:p>
          <a:p>
            <a:r>
              <a:rPr lang="cs-CZ" sz="1200" b="1" dirty="0"/>
              <a:t> </a:t>
            </a:r>
            <a:endParaRPr lang="cs-CZ" sz="1200" dirty="0"/>
          </a:p>
          <a:p>
            <a:pPr lvl="0"/>
            <a:r>
              <a:rPr lang="cs-CZ" sz="1200" b="1" dirty="0"/>
              <a:t>ČTENÁŘSKÁ GRAMOTNOST</a:t>
            </a:r>
            <a:endParaRPr lang="cs-CZ" sz="1200" dirty="0"/>
          </a:p>
          <a:p>
            <a:pPr lvl="0"/>
            <a:r>
              <a:rPr lang="cs-CZ" sz="1200" b="1" dirty="0"/>
              <a:t>PŘEDŠKOLNÍ VZDĚLÁVÁNÍ</a:t>
            </a:r>
            <a:endParaRPr lang="cs-CZ" sz="1200" dirty="0"/>
          </a:p>
          <a:p>
            <a:pPr lvl="0"/>
            <a:r>
              <a:rPr lang="cs-CZ" sz="1200" b="1" dirty="0"/>
              <a:t>CIZÍ JAZYKY</a:t>
            </a:r>
            <a:endParaRPr lang="cs-CZ" sz="1200" dirty="0"/>
          </a:p>
          <a:p>
            <a:pPr lvl="0"/>
            <a:r>
              <a:rPr lang="cs-CZ" sz="2800" b="1" dirty="0"/>
              <a:t>MATEMATICKÁ GRAMOTNOST</a:t>
            </a:r>
            <a:endParaRPr lang="cs-CZ" sz="2800" dirty="0"/>
          </a:p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514109" y="1564242"/>
            <a:ext cx="6401089" cy="4879136"/>
          </a:xfrm>
        </p:spPr>
        <p:txBody>
          <a:bodyPr rtlCol="0"/>
          <a:lstStyle/>
          <a:p>
            <a:pPr lvl="0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důležitost celoživotního vzdělávání pedagogů, možnost individuálního výběru školení či workshopů a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hlavně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kvalita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lektorů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přínos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matematických soutěží, interaktivních workshopů, projektových dnů, případně skupinové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práce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začlenění do výuky otázky „K čemu mi to jednou bude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?“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stálá a systematická finanční podpora na nákup pomůcek a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jejich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aktualizaci a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udržitelnosti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zájem pedagogů o virtuální prostor určený ke sdílení a informování</a:t>
            </a:r>
          </a:p>
          <a:p>
            <a:pPr lvl="0"/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propojení matematiky v rámci výuky jiných předmětů i běžného života, ukázky praktického využití matematických znalostí a postupů v jiných oblastech vědy a života včetně výkonu různých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povolání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rtl="0">
              <a:buNone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90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Jediný ohňostroj ze středu" title="Jediný ohňostroj ze středu">
            <a:extLst>
              <a:ext uri="{FF2B5EF4-FFF2-40B4-BE49-F238E27FC236}">
                <a16:creationId xmlns=""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00" y="416222"/>
            <a:ext cx="11744800" cy="3930299"/>
          </a:xfrm>
        </p:spPr>
        <p:txBody>
          <a:bodyPr rtlCol="0"/>
          <a:lstStyle/>
          <a:p>
            <a:pPr algn="ctr"/>
            <a:r>
              <a:rPr lang="cs-CZ" sz="3200" dirty="0" smtClean="0"/>
              <a:t>„Řídící </a:t>
            </a:r>
            <a:r>
              <a:rPr lang="cs-CZ" sz="3200" dirty="0"/>
              <a:t>výbor schvaluje Závěrečnou právu z fokusních skupin zpracovanou v rámci projektu Místní akční plány rozvoje vzdělávání II - správní obvod Praha 7, reg. č.: CZ.02.3.68/0.0/0.0/17_047/0011690</a:t>
            </a:r>
            <a:r>
              <a:rPr lang="cs-CZ" sz="3200" dirty="0" smtClean="0"/>
              <a:t>.“</a:t>
            </a:r>
            <a:r>
              <a:rPr lang="cs-CZ" sz="3200" dirty="0"/>
              <a:t>	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21</a:t>
            </a:fld>
            <a:endParaRPr lang="cs-CZ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9020925" y="5173050"/>
            <a:ext cx="2841787" cy="816075"/>
          </a:xfrm>
        </p:spPr>
        <p:txBody>
          <a:bodyPr/>
          <a:lstStyle/>
          <a:p>
            <a:r>
              <a:rPr lang="cs-CZ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Usnesení</a:t>
            </a:r>
            <a:endParaRPr lang="cs-CZ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6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:a16="http://schemas.microsoft.com/office/drawing/2014/main" xmlns="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53427"/>
            <a:ext cx="5275131" cy="6048000"/>
          </a:xfr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67112" y="3581483"/>
            <a:ext cx="6218497" cy="3619350"/>
          </a:xfrm>
        </p:spPr>
        <p:txBody>
          <a:bodyPr rtlCol="0"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ekundární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analýza dat ve vztahu k předškolnímu vzdělávání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ekundární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analýza dat ve vztahu k základnímu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vzdělávání</a:t>
            </a:r>
          </a:p>
          <a:p>
            <a:pPr marL="0" indent="0">
              <a:buNone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ychází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ze Strategického rámce MAP do roku 2023 pro správní obvod Praha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7, byly nastaveny měřitelné ukazatele, ovšem bez očekávaných cílových hodnot.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MAP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II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nenavazoval přímo na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MAP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I - nevznikl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prostor pro nastavení systematického a pravidelného vyhodnocování stanovených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cílů, monitoring je pouze orientační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slovní shrnutí jednotlivých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aktivit.</a:t>
            </a:r>
          </a:p>
          <a:p>
            <a:pPr marL="0" indent="0">
              <a:buNone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Obsah obou dokumentů = naplňování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jednotlivých cílů, např. </a:t>
            </a: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zlepšování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technického stavu budov, modernizace výukových prostor a vybavení, podpora tvorby kapacit, </a:t>
            </a: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nadaných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dětí, cizinců, materiálně-technické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vybavení v oblasti kompenzačních a speciálních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pomůcek, 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rozvoje klíčových dovedností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odpora ředitelů a pedagogů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000" y="1673157"/>
            <a:ext cx="4267740" cy="3809642"/>
          </a:xfrm>
        </p:spPr>
        <p:txBody>
          <a:bodyPr rtlCol="0"/>
          <a:lstStyle/>
          <a:p>
            <a:r>
              <a:rPr lang="cs-CZ" sz="4800" dirty="0" smtClean="0"/>
              <a:t>Vyhodnocení MAP I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:a16="http://schemas.microsoft.com/office/drawing/2014/main" xmlns="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001" y="4165600"/>
            <a:ext cx="4184424" cy="1074510"/>
          </a:xfrm>
        </p:spPr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Informace, další postup – </a:t>
            </a:r>
          </a:p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 rollam, RMČ/ZMČ - 12/2021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fld id="{19B51A1E-902D-48AF-9020-955120F399B6}" type="slidenum">
              <a:rPr lang="cs-CZ" smtClean="0">
                <a:solidFill>
                  <a:srgbClr val="FFFFFF"/>
                </a:solidFill>
              </a:rPr>
              <a:pPr/>
              <a:t>22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7112" y="267854"/>
            <a:ext cx="6436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Monitoring naplňování priorit a cílů strategického rámce MAP do roku 2023 (Vyhodnocení MAP I) =</a:t>
            </a:r>
            <a:r>
              <a:rPr lang="cs-CZ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dokumenty:</a:t>
            </a:r>
          </a:p>
        </p:txBody>
      </p:sp>
    </p:spTree>
    <p:extLst>
      <p:ext uri="{BB962C8B-B14F-4D97-AF65-F5344CB8AC3E}">
        <p14:creationId xmlns:p14="http://schemas.microsoft.com/office/powerpoint/2010/main" val="21563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Textura křídové tabule bez nápisu" title="Textura křídové tabule bez nápisu">
            <a:extLst>
              <a:ext uri="{FF2B5EF4-FFF2-40B4-BE49-F238E27FC236}">
                <a16:creationId xmlns="" xmlns:a16="http://schemas.microsoft.com/office/drawing/2014/main" id="{7995DD33-258D-4E3B-8A80-CB864DD5F3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160" y="510228"/>
            <a:ext cx="9023745" cy="5630779"/>
          </a:xfrm>
        </p:spPr>
        <p:txBody>
          <a:bodyPr rtlCol="0"/>
          <a:lstStyle/>
          <a:p>
            <a:pPr rtl="0"/>
            <a:r>
              <a:rPr lang="cs-CZ" dirty="0" smtClean="0"/>
              <a:t>Účast na aktivitách MAP II</a:t>
            </a:r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733" y="2277533"/>
            <a:ext cx="7857067" cy="3481583"/>
          </a:xfrm>
        </p:spPr>
        <p:txBody>
          <a:bodyPr rtlCol="0"/>
          <a:lstStyle/>
          <a:p>
            <a:pPr algn="l" rtl="0"/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l" rtl="0"/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l" rtl="0"/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odpora 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znalostních kapacit	  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23/278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14/148</a:t>
            </a:r>
            <a:endParaRPr lang="cs-CZ" sz="2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/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Implementace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14/177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1/8</a:t>
            </a:r>
            <a:endParaRPr lang="cs-CZ" sz="2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/>
            <a:endParaRPr lang="cs-CZ" sz="2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/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cs-CZ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CELKEM			  </a:t>
            </a:r>
            <a:r>
              <a:rPr lang="cs-CZ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37/455</a:t>
            </a:r>
            <a:r>
              <a:rPr lang="cs-CZ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</a:t>
            </a:r>
            <a:r>
              <a:rPr lang="cs-CZ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15/156  </a:t>
            </a:r>
            <a:endParaRPr lang="cs-CZ" sz="2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23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207000" y="2252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8" name="Podnadpis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607733" y="1534007"/>
            <a:ext cx="7857067" cy="6295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cs-CZ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Počet akcí / počet účastníků</a:t>
            </a:r>
            <a:r>
              <a:rPr lang="cs-CZ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l"/>
            <a:r>
              <a:rPr lang="cs-CZ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Od zahájení projektu        Rok 2021</a:t>
            </a:r>
          </a:p>
          <a:p>
            <a:pPr algn="l"/>
            <a:endParaRPr lang="cs-CZ" sz="2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obrázku 16" descr="Rychlé projíždění zakřiveným tunelem" title="Rychlé projíždění zakřiveným tunelem">
            <a:extLst>
              <a:ext uri="{FF2B5EF4-FFF2-40B4-BE49-F238E27FC236}">
                <a16:creationId xmlns="" xmlns:a16="http://schemas.microsoft.com/office/drawing/2014/main" id="{8F627737-7D1C-4923-A8FA-20DF09D0A2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" b="23"/>
          <a:stretch>
            <a:fillRect/>
          </a:stretch>
        </p:blipFill>
        <p:spPr/>
      </p:pic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Děkujeme.</a:t>
            </a:r>
            <a:endParaRPr lang="cs-CZ" dirty="0"/>
          </a:p>
        </p:txBody>
      </p:sp>
      <p:sp>
        <p:nvSpPr>
          <p:cNvPr id="41" name="Zástupný symbol pro text 40">
            <a:extLst>
              <a:ext uri="{FF2B5EF4-FFF2-40B4-BE49-F238E27FC236}">
                <a16:creationId xmlns="" xmlns:a16="http://schemas.microsoft.com/office/drawing/2014/main" id="{07F99F3B-CCC1-4F7C-AFCC-BA449F64DB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cs-CZ"/>
              <a:t>Alena Janková</a:t>
            </a:r>
          </a:p>
        </p:txBody>
      </p:sp>
      <p:pic>
        <p:nvPicPr>
          <p:cNvPr id="8" name="Grafika 7" descr="Uživatel" title="Ikona – jméno prezentujícího">
            <a:extLst>
              <a:ext uri="{FF2B5EF4-FFF2-40B4-BE49-F238E27FC236}">
                <a16:creationId xmlns=""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 bwMode="ltGray">
          <a:xfrm>
            <a:off x="11498343" y="5262266"/>
            <a:ext cx="180909" cy="180909"/>
          </a:xfrm>
          <a:prstGeom prst="rect">
            <a:avLst/>
          </a:prstGeom>
        </p:spPr>
      </p:pic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415413" y="5076573"/>
            <a:ext cx="4416587" cy="45667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Realizační tým MAP II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:a16="http://schemas.microsoft.com/office/drawing/2014/main" xmlns="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7229"/>
            <a:ext cx="4379362" cy="6053696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2" y="2120630"/>
            <a:ext cx="3661921" cy="2769281"/>
          </a:xfrm>
        </p:spPr>
        <p:txBody>
          <a:bodyPr rtlCol="0"/>
          <a:lstStyle/>
          <a:p>
            <a:r>
              <a:rPr lang="cs-CZ" sz="4800" dirty="0" smtClean="0"/>
              <a:t>Informace o aktualizaci složení ŘV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:a16="http://schemas.microsoft.com/office/drawing/2014/main" xmlns="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789" y="4889911"/>
            <a:ext cx="3525734" cy="816075"/>
          </a:xfrm>
        </p:spPr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28 členů vs. 29 členů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34964" y="3570931"/>
            <a:ext cx="7193898" cy="4879136"/>
          </a:xfrm>
        </p:spPr>
        <p:txBody>
          <a:bodyPr rtlCol="0"/>
          <a:lstStyle/>
          <a:p>
            <a:pPr marL="0" indent="0">
              <a:buNone/>
            </a:pPr>
            <a:endParaRPr lang="cs-CZ" sz="2200" noProof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buAutoNum type="arabicPeriod"/>
            </a:pP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fld id="{19B51A1E-902D-48AF-9020-955120F399B6}" type="slidenum">
              <a:rPr lang="cs-CZ" smtClean="0">
                <a:solidFill>
                  <a:srgbClr val="FFFFFF"/>
                </a:solidFill>
              </a:rPr>
              <a:pPr/>
              <a:t>3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 txBox="1">
            <a:spLocks/>
          </p:cNvSpPr>
          <p:nvPr/>
        </p:nvSpPr>
        <p:spPr>
          <a:xfrm>
            <a:off x="5071211" y="286188"/>
            <a:ext cx="6606214" cy="3044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Změna v rámci ZŠ Bratrská – zatím dohodnuto zapojení v rámci MAP III</a:t>
            </a:r>
          </a:p>
          <a:p>
            <a:pPr>
              <a:buFontTx/>
              <a:buChar char="-"/>
            </a:pPr>
            <a:endParaRPr lang="cs-CZ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Usnesení RMČ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č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0622/21-R ze dne 29. 9. 2021</a:t>
            </a:r>
          </a:p>
        </p:txBody>
      </p:sp>
    </p:spTree>
    <p:extLst>
      <p:ext uri="{BB962C8B-B14F-4D97-AF65-F5344CB8AC3E}">
        <p14:creationId xmlns:p14="http://schemas.microsoft.com/office/powerpoint/2010/main" val="50509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:a16="http://schemas.microsoft.com/office/drawing/2014/main" xmlns="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65370" y="1795000"/>
            <a:ext cx="6606214" cy="3044400"/>
          </a:xfrm>
        </p:spPr>
        <p:txBody>
          <a:bodyPr rtlCol="0"/>
          <a:lstStyle/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Další jednání ŘV MAP II v roce 2022:</a:t>
            </a:r>
          </a:p>
          <a:p>
            <a:pPr rtl="0">
              <a:buFont typeface="Wingdings" panose="05000000000000000000" pitchFamily="2" charset="2"/>
              <a:buChar char="v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čtvrtek 9. 6. 2022 od 15:30 hod.</a:t>
            </a:r>
          </a:p>
          <a:p>
            <a:pPr rtl="0">
              <a:buFont typeface="Wingdings" panose="05000000000000000000" pitchFamily="2" charset="2"/>
              <a:buChar char="v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místo bude upřesněno</a:t>
            </a:r>
          </a:p>
          <a:p>
            <a:pPr rtl="0">
              <a:buFontTx/>
              <a:buChar char="-"/>
            </a:pPr>
            <a:endParaRPr lang="cs-CZ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rtl="0">
              <a:buNone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 případě nutnosti budou dokumenty projektu schvalovány per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rollam. </a:t>
            </a:r>
            <a:endParaRPr lang="cs-CZ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8800" y="1673157"/>
            <a:ext cx="4851940" cy="3809642"/>
          </a:xfrm>
        </p:spPr>
        <p:txBody>
          <a:bodyPr rtlCol="0"/>
          <a:lstStyle/>
          <a:p>
            <a:r>
              <a:rPr lang="cs-CZ" sz="4800" dirty="0" smtClean="0"/>
              <a:t>Harmonogram ŘV MAP II 2022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fld id="{19B51A1E-902D-48AF-9020-955120F399B6}" type="slidenum">
              <a:rPr lang="cs-CZ" smtClean="0">
                <a:solidFill>
                  <a:srgbClr val="FFFFFF"/>
                </a:solidFill>
              </a:rPr>
              <a:pPr/>
              <a:t>4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Jediný ohňostroj ze středu" title="Jediný ohňostroj ze středu">
            <a:extLst>
              <a:ext uri="{FF2B5EF4-FFF2-40B4-BE49-F238E27FC236}">
                <a16:creationId xmlns=""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00" y="367829"/>
            <a:ext cx="11744800" cy="3930299"/>
          </a:xfrm>
        </p:spPr>
        <p:txBody>
          <a:bodyPr rtlCol="0"/>
          <a:lstStyle/>
          <a:p>
            <a:pPr algn="ctr"/>
            <a:r>
              <a:rPr lang="cs-CZ" sz="3200" dirty="0" smtClean="0"/>
              <a:t>„Řídící </a:t>
            </a:r>
            <a:r>
              <a:rPr lang="cs-CZ" sz="3200" dirty="0"/>
              <a:t>výbor schvaluje harmonogram zasedání Řídícího výboru projektu Místní akční plány rozvoje vzdělávání II – správní obvod Praha 7, reg. č.: CZ.02.3.68/0.0/0.0/17_047/0011690 dle předloženého návrhu</a:t>
            </a:r>
            <a:r>
              <a:rPr lang="cs-CZ" sz="3200" dirty="0" smtClean="0"/>
              <a:t>.“</a:t>
            </a:r>
            <a:r>
              <a:rPr lang="cs-CZ" dirty="0"/>
              <a:t>	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5</a:t>
            </a:fld>
            <a:endParaRPr lang="cs-CZ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9020925" y="5173050"/>
            <a:ext cx="2841787" cy="816075"/>
          </a:xfrm>
        </p:spPr>
        <p:txBody>
          <a:bodyPr/>
          <a:lstStyle/>
          <a:p>
            <a:r>
              <a:rPr lang="cs-CZ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Usnesení</a:t>
            </a:r>
            <a:endParaRPr lang="cs-CZ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7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cs-CZ" dirty="0"/>
              <a:t>Představení konceptu MAP III</a:t>
            </a:r>
            <a:endParaRPr lang="cs-CZ" noProof="1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1523832"/>
          </a:xfrm>
        </p:spPr>
        <p:txBody>
          <a:bodyPr rtlCol="0"/>
          <a:lstStyle/>
          <a:p>
            <a:pPr rtl="0"/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Realizace: 08/2022 – 11/2023 (16 měsíců)</a:t>
            </a:r>
          </a:p>
          <a:p>
            <a:pPr rtl="0"/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Přechodové období před schválením OP JAK</a:t>
            </a:r>
          </a:p>
          <a:p>
            <a:pPr rtl="0"/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Rozpočet: 1 917 000 Kč</a:t>
            </a:r>
          </a:p>
          <a:p>
            <a:pPr rtl="0"/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21 zapojených RED IZO = 25 zapojených IZO</a:t>
            </a:r>
          </a:p>
          <a:p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RMČ - usnesení 0577/21-R ze dne 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7. 9. </a:t>
            </a: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/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3218299"/>
            <a:ext cx="5472000" cy="360000"/>
          </a:xfrm>
        </p:spPr>
        <p:txBody>
          <a:bodyPr rtlCol="0"/>
          <a:lstStyle/>
          <a:p>
            <a:pPr rtl="0"/>
            <a:r>
              <a:rPr lang="cs-CZ" b="1" noProof="1" smtClean="0"/>
              <a:t>Vstupy pro přípravu MAP III</a:t>
            </a:r>
            <a:endParaRPr lang="cs-CZ" b="1" noProof="1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970" y="3723755"/>
            <a:ext cx="5893586" cy="2593234"/>
          </a:xfrm>
        </p:spPr>
        <p:txBody>
          <a:bodyPr rtlCol="0"/>
          <a:lstStyle/>
          <a:p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Dokumentace MAP II a vyhodnocení MAP I</a:t>
            </a:r>
          </a:p>
          <a:p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Podmínky Výzvy a Postupy MAP III</a:t>
            </a:r>
          </a:p>
          <a:p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Nastavená výše rozpočtu projektu na základě počtu zapojených škol (IZO) a délky trvání projektu</a:t>
            </a:r>
          </a:p>
          <a:p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Souhlasy zapojených škol</a:t>
            </a:r>
          </a:p>
          <a:p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Dotazníkové </a:t>
            </a:r>
            <a:r>
              <a:rPr lang="cs-CZ" sz="2000" noProof="1">
                <a:latin typeface="Cambria" panose="02040503050406030204" pitchFamily="18" charset="0"/>
                <a:ea typeface="Cambria" panose="02040503050406030204" pitchFamily="18" charset="0"/>
              </a:rPr>
              <a:t>šetření </a:t>
            </a:r>
            <a:r>
              <a:rPr lang="cs-CZ" sz="2000" noProof="1" smtClean="0">
                <a:latin typeface="Cambria" panose="02040503050406030204" pitchFamily="18" charset="0"/>
                <a:ea typeface="Cambria" panose="02040503050406030204" pitchFamily="18" charset="0"/>
              </a:rPr>
              <a:t>- vyhodnocení </a:t>
            </a:r>
            <a:r>
              <a:rPr lang="cs-CZ" sz="2000" noProof="1">
                <a:latin typeface="Cambria" panose="02040503050406030204" pitchFamily="18" charset="0"/>
                <a:ea typeface="Cambria" panose="02040503050406030204" pitchFamily="18" charset="0"/>
              </a:rPr>
              <a:t>pokroku škol</a:t>
            </a:r>
          </a:p>
          <a:p>
            <a:pPr marL="0" indent="0" rtl="0">
              <a:buNone/>
            </a:pPr>
            <a:endParaRPr lang="cs-CZ" noProof="1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1556" y="504612"/>
            <a:ext cx="5655981" cy="358775"/>
          </a:xfrm>
        </p:spPr>
        <p:txBody>
          <a:bodyPr rtlCol="0"/>
          <a:lstStyle/>
          <a:p>
            <a:pPr rtl="0"/>
            <a:r>
              <a:rPr lang="cs-CZ" b="1" noProof="1" smtClean="0"/>
              <a:t>Dotazník: Vyhodnocení pokroku škol</a:t>
            </a:r>
            <a:endParaRPr lang="cs-CZ" b="1" noProof="1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xmlns="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1556" y="927335"/>
            <a:ext cx="5814827" cy="1865841"/>
          </a:xfrm>
        </p:spPr>
        <p:txBody>
          <a:bodyPr rtlCol="0"/>
          <a:lstStyle/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Možnosti zapojování rodičů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Finance na pomůcky, knihy, vhodné prostory apod.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Další vzdělávání pedagogů a jeho dostupnost s ohledem na zajištění výuky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Sdílení napříč ročníky v rámci školy</a:t>
            </a:r>
          </a:p>
          <a:p>
            <a:pPr rtl="0"/>
            <a:r>
              <a:rPr lang="cs-CZ" noProof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dílení a vzájemná informovanost mezi školami,ale i mezi pedagogickými i nepedagogickými pracovníky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Spolupráce MŠ a ZŠ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Snížení počtu dětí/žáků ve třídě – individualizace výuky, možnosti využívání asistentů pedagoga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Projektové dny, různorodovost metod a forem výuky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Podpora sociálně slabých a ohrožených rodin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Férové podmínky včetně platových pro zaměstnance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Méně administrativní zátěže</a:t>
            </a:r>
          </a:p>
          <a:p>
            <a:pPr rtl="0"/>
            <a:r>
              <a:rPr lang="cs-CZ" noProof="1" smtClean="0">
                <a:latin typeface="Cambria" panose="02040503050406030204" pitchFamily="18" charset="0"/>
                <a:ea typeface="Cambria" panose="02040503050406030204" pitchFamily="18" charset="0"/>
              </a:rPr>
              <a:t>Systémové řešení ze strany MŠMT – zapojení praktiků</a:t>
            </a:r>
            <a:endParaRPr lang="cs-CZ" noProof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fld id="{19B51A1E-902D-48AF-9020-955120F399B6}" type="slidenum">
              <a:rPr lang="cs-CZ" noProof="1" smtClean="0">
                <a:solidFill>
                  <a:srgbClr val="FFFFFF"/>
                </a:solidFill>
              </a:rPr>
              <a:pPr/>
              <a:t>6</a:t>
            </a:fld>
            <a:endParaRPr lang="cs-CZ" noProof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3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:a16="http://schemas.microsoft.com/office/drawing/2014/main" xmlns="" id="{7FF3C627-08E1-4680-A166-134CAC4F4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7229"/>
            <a:ext cx="4379362" cy="6053696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2" y="2120630"/>
            <a:ext cx="3661921" cy="2769281"/>
          </a:xfrm>
        </p:spPr>
        <p:txBody>
          <a:bodyPr rtlCol="0"/>
          <a:lstStyle/>
          <a:p>
            <a:r>
              <a:rPr lang="cs-CZ" sz="4800" dirty="0" smtClean="0"/>
              <a:t>Klíčové aktivity </a:t>
            </a:r>
            <a:br>
              <a:rPr lang="cs-CZ" sz="4800" dirty="0" smtClean="0"/>
            </a:br>
            <a:r>
              <a:rPr lang="cs-CZ" sz="4800" dirty="0" smtClean="0"/>
              <a:t>MAP III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:a16="http://schemas.microsoft.com/office/drawing/2014/main" xmlns="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789" y="4889911"/>
            <a:ext cx="3525734" cy="816075"/>
          </a:xfrm>
        </p:spPr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Promítnutí dobré praxe MAP I a II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59549" y="3570931"/>
            <a:ext cx="7388451" cy="4879136"/>
          </a:xfrm>
        </p:spPr>
        <p:txBody>
          <a:bodyPr rtlCol="0"/>
          <a:lstStyle/>
          <a:p>
            <a:pPr marL="342900" indent="-342900">
              <a:buAutoNum type="arabicPeriod"/>
            </a:pPr>
            <a:r>
              <a:rPr lang="cs-CZ" sz="2200" b="1" u="sng" noProof="1" smtClean="0">
                <a:latin typeface="Cambria" panose="02040503050406030204" pitchFamily="18" charset="0"/>
                <a:ea typeface="Cambria" panose="02040503050406030204" pitchFamily="18" charset="0"/>
              </a:rPr>
              <a:t>Řízení projektu </a:t>
            </a:r>
          </a:p>
          <a:p>
            <a:pPr>
              <a:buFontTx/>
              <a:buChar char="-"/>
            </a:pP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Aktualizace </a:t>
            </a:r>
            <a:r>
              <a:rPr lang="cs-CZ" sz="2200" noProof="1">
                <a:latin typeface="Cambria" panose="02040503050406030204" pitchFamily="18" charset="0"/>
                <a:ea typeface="Cambria" panose="02040503050406030204" pitchFamily="18" charset="0"/>
              </a:rPr>
              <a:t>složení </a:t>
            </a: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a organizační stuktury RT</a:t>
            </a:r>
            <a:r>
              <a:rPr lang="cs-CZ" sz="2200" noProof="1">
                <a:latin typeface="Cambria" panose="02040503050406030204" pitchFamily="18" charset="0"/>
                <a:ea typeface="Cambria" panose="02040503050406030204" pitchFamily="18" charset="0"/>
              </a:rPr>
              <a:t>, ŘV (včetně Jednacího řádu a Statusu ŘV) a </a:t>
            </a: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složení PS</a:t>
            </a: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Aktualizace komunikačního plánu MAP včetně identifikace dotčené veřejnosti</a:t>
            </a:r>
          </a:p>
          <a:p>
            <a:pPr marL="0" indent="0">
              <a:buNone/>
            </a:pP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cs-CZ" sz="2200" b="1" u="sng" dirty="0">
                <a:latin typeface="Cambria" panose="02040503050406030204" pitchFamily="18" charset="0"/>
                <a:ea typeface="Cambria" panose="02040503050406030204" pitchFamily="18" charset="0"/>
              </a:rPr>
              <a:t>Místní akční plán rozvoje vzdělávání III</a:t>
            </a:r>
            <a:endParaRPr lang="cs-CZ" sz="2200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2200" b="1" noProof="1" smtClean="0">
                <a:latin typeface="Cambria" panose="02040503050406030204" pitchFamily="18" charset="0"/>
                <a:ea typeface="Cambria" panose="02040503050406030204" pitchFamily="18" charset="0"/>
              </a:rPr>
              <a:t>2.A Rozvoj </a:t>
            </a:r>
            <a:r>
              <a:rPr lang="cs-CZ" sz="2200" b="1" noProof="1">
                <a:latin typeface="Cambria" panose="02040503050406030204" pitchFamily="18" charset="0"/>
                <a:ea typeface="Cambria" panose="02040503050406030204" pitchFamily="18" charset="0"/>
              </a:rPr>
              <a:t>a aktualizace MAP: </a:t>
            </a:r>
            <a:endParaRPr lang="cs-CZ" sz="2200" b="1" noProof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cs-CZ" sz="2200" noProof="1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odpora </a:t>
            </a:r>
            <a:r>
              <a:rPr lang="cs-CZ" sz="2200" noProof="1">
                <a:latin typeface="Cambria" panose="02040503050406030204" pitchFamily="18" charset="0"/>
                <a:ea typeface="Cambria" panose="02040503050406030204" pitchFamily="18" charset="0"/>
              </a:rPr>
              <a:t>škol v procesu plánování (facilitátor), aktualizace sběru potřeb - Agregovaný popis potřeb škol </a:t>
            </a: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č. 3</a:t>
            </a: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Pracovní skupiny:</a:t>
            </a:r>
          </a:p>
          <a:p>
            <a:pPr marL="0" indent="0">
              <a:buNone/>
            </a:pP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povinné - čten., mat. gramotnost, financování, rovné příležitosti </a:t>
            </a:r>
          </a:p>
          <a:p>
            <a:pPr marL="0" indent="0">
              <a:buNone/>
            </a:pPr>
            <a:r>
              <a:rPr lang="cs-CZ" sz="2200" noProof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2200" noProof="1" smtClean="0">
                <a:latin typeface="Cambria" panose="02040503050406030204" pitchFamily="18" charset="0"/>
                <a:ea typeface="Cambria" panose="02040503050406030204" pitchFamily="18" charset="0"/>
              </a:rPr>
              <a:t>olitelné - vedení škol (ředitelé a zástupci) </a:t>
            </a:r>
            <a:endParaRPr lang="cs-CZ" sz="2200" b="1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2200" b="1" noProof="1" smtClean="0">
                <a:latin typeface="Cambria" panose="02040503050406030204" pitchFamily="18" charset="0"/>
                <a:ea typeface="Cambria" panose="02040503050406030204" pitchFamily="18" charset="0"/>
              </a:rPr>
              <a:t>2.B </a:t>
            </a:r>
            <a:r>
              <a:rPr lang="cs-CZ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Evaluace </a:t>
            </a:r>
            <a:r>
              <a:rPr lang="cs-CZ" sz="2200" b="1" dirty="0">
                <a:latin typeface="Cambria" panose="02040503050406030204" pitchFamily="18" charset="0"/>
                <a:ea typeface="Cambria" panose="02040503050406030204" pitchFamily="18" charset="0"/>
              </a:rPr>
              <a:t>procesu místního akčního </a:t>
            </a:r>
            <a:r>
              <a:rPr lang="cs-CZ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plánování:</a:t>
            </a:r>
          </a:p>
          <a:p>
            <a:pPr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Zpracování plánu evaluací a závěrečné zprávy z evaluace (vstupy zapojených škol, členů týmu MAP III)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2200" noProof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endParaRPr lang="cs-CZ" sz="2200" noProof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buAutoNum type="arabicPeriod"/>
            </a:pP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fld id="{19B51A1E-902D-48AF-9020-955120F399B6}" type="slidenum">
              <a:rPr lang="cs-CZ" smtClean="0">
                <a:solidFill>
                  <a:srgbClr val="FFFFFF"/>
                </a:solidFill>
              </a:rPr>
              <a:pPr/>
              <a:t>7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5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rchitektura abstraktního mnohoúhelníku" title="Architektura abstraktního mnohoúhelníku">
            <a:extLst>
              <a:ext uri="{FF2B5EF4-FFF2-40B4-BE49-F238E27FC236}">
                <a16:creationId xmlns:a16="http://schemas.microsoft.com/office/drawing/2014/main" xmlns="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298267" y="144000"/>
            <a:ext cx="4748448" cy="6048000"/>
          </a:xfr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65369" y="3277999"/>
            <a:ext cx="7132897" cy="3044400"/>
          </a:xfrm>
        </p:spPr>
        <p:txBody>
          <a:bodyPr rtlCol="0"/>
          <a:lstStyle/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Vyjmutí implementačních aktivit</a:t>
            </a:r>
            <a:r>
              <a:rPr lang="cs-CZ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Důraz na podporu poradenských pracovišť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zájmu rodičů o zkvalitňování vzdělávání dětí a žáků v Praze 7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mezipředmětového sdílení 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Vzájemné hospitace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Rozvoj sdílení mezi pedagogy obecně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Složení PS – průřezově všechny školy v Praze 7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Podpora samostatnosti a spolupráce škol při plánování a realizaci aktivit = udržitelnost aktivit úspěšně pilotovaných v rámci MAP II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Větší zapojení „školních koordinátorů“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Možnosti diagnostiky třídního a školního klimatu (dle dohody se zřizovatelem MČ Praha 7)</a:t>
            </a:r>
          </a:p>
          <a:p>
            <a:pPr rtl="0">
              <a:buFontTx/>
              <a:buChar char="-"/>
            </a:pPr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Pokračování podpory dotačních činností (dotační zpravodaj, případně další aktivity)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3000" y="1673157"/>
            <a:ext cx="4267740" cy="3809642"/>
          </a:xfrm>
        </p:spPr>
        <p:txBody>
          <a:bodyPr rtlCol="0"/>
          <a:lstStyle/>
          <a:p>
            <a:r>
              <a:rPr lang="cs-CZ" sz="4800" dirty="0" smtClean="0"/>
              <a:t>Rozdíly a podobnosti MAP II a III</a:t>
            </a:r>
            <a:endParaRPr lang="cs-CZ" dirty="0"/>
          </a:p>
        </p:txBody>
      </p:sp>
      <p:sp>
        <p:nvSpPr>
          <p:cNvPr id="25" name="Podnadpis 24">
            <a:extLst>
              <a:ext uri="{FF2B5EF4-FFF2-40B4-BE49-F238E27FC236}">
                <a16:creationId xmlns:a16="http://schemas.microsoft.com/office/drawing/2014/main" xmlns="" id="{66EEB513-467F-4991-82EC-AD68FC132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165600"/>
            <a:ext cx="3731638" cy="1074510"/>
          </a:xfrm>
        </p:spPr>
        <p:txBody>
          <a:bodyPr rtlCol="0"/>
          <a:lstStyle/>
          <a:p>
            <a:pPr rtl="0"/>
            <a:r>
              <a:rPr lang="cs-CZ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Stěžejní aktivity MAP III</a:t>
            </a:r>
            <a:endParaRPr lang="cs-CZ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fld id="{19B51A1E-902D-48AF-9020-955120F399B6}" type="slidenum">
              <a:rPr lang="cs-CZ" smtClean="0">
                <a:solidFill>
                  <a:srgbClr val="FFFFFF"/>
                </a:solidFill>
              </a:rPr>
              <a:pPr/>
              <a:t>8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Jediný ohňostroj ze středu" title="Jediný ohňostroj ze středu">
            <a:extLst>
              <a:ext uri="{FF2B5EF4-FFF2-40B4-BE49-F238E27FC236}">
                <a16:creationId xmlns=""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3" name="Nadpis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00" y="201192"/>
            <a:ext cx="11744800" cy="3930299"/>
          </a:xfrm>
        </p:spPr>
        <p:txBody>
          <a:bodyPr rtlCol="0"/>
          <a:lstStyle/>
          <a:p>
            <a:pPr algn="ctr"/>
            <a:r>
              <a:rPr lang="cs-CZ" sz="3600" dirty="0" smtClean="0"/>
              <a:t>„Řídící </a:t>
            </a:r>
            <a:r>
              <a:rPr lang="cs-CZ" sz="3600" dirty="0"/>
              <a:t>výbor </a:t>
            </a:r>
            <a:r>
              <a:rPr lang="cs-CZ" sz="3600" dirty="0" smtClean="0"/>
              <a:t>schvaluje </a:t>
            </a:r>
            <a:r>
              <a:rPr lang="cs-CZ" sz="3600" dirty="0"/>
              <a:t>projektový záměr MAP III</a:t>
            </a:r>
            <a:br>
              <a:rPr lang="cs-CZ" sz="3600" dirty="0"/>
            </a:br>
            <a:r>
              <a:rPr lang="cs-CZ" sz="3600" dirty="0"/>
              <a:t>dle předloženého návrhu</a:t>
            </a:r>
            <a:r>
              <a:rPr lang="cs-CZ" sz="3600" dirty="0" smtClean="0"/>
              <a:t>.“</a:t>
            </a:r>
            <a:endParaRPr lang="cs-CZ" sz="36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>
          <a:xfrm>
            <a:off x="11677425" y="6322399"/>
            <a:ext cx="370575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9</a:t>
            </a:fld>
            <a:endParaRPr lang="cs-CZ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>
          <a:xfrm>
            <a:off x="9020925" y="5173050"/>
            <a:ext cx="2841787" cy="816075"/>
          </a:xfrm>
        </p:spPr>
        <p:txBody>
          <a:bodyPr/>
          <a:lstStyle/>
          <a:p>
            <a:r>
              <a:rPr lang="cs-CZ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Usnesení</a:t>
            </a:r>
            <a:endParaRPr lang="cs-CZ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805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3186">
              <a:schemeClr val="tx1"/>
            </a:gs>
            <a:gs pos="0">
              <a:schemeClr val="accent1">
                <a:alpha val="50000"/>
              </a:schemeClr>
            </a:gs>
            <a:gs pos="46000">
              <a:schemeClr val="accent1">
                <a:lumMod val="50000"/>
                <a:alpha val="90000"/>
              </a:schemeClr>
            </a:gs>
          </a:gsLst>
          <a:lin ang="3600000" scaled="0"/>
        </a:gradFill>
      </a:spPr>
      <a:bodyPr vert="horz" lIns="72000" tIns="180000" rIns="180000" bIns="0" rtlCol="0" anchor="t"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bg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5909762_TF00564740" id="{210259F6-FEE2-4259-ACF5-BA79F84CD46C}" vid="{B15D6CE7-E496-4127-9515-DF650460FCC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5D37E-7F4E-4FAA-AEBF-D3016C5066C4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1af3243-3dd4-4a8d-8c0d-dd76da1f02a5"/>
    <ds:schemaRef ds:uri="16c05727-aa75-4e4a-9b5f-8a80a1165891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4D3619-0FAE-444B-BDB2-235453156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B36EA-CF11-40D0-93CA-F9002F3EA3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tf00564740_win32</Template>
  <TotalTime>0</TotalTime>
  <Words>1330</Words>
  <Application>Microsoft Office PowerPoint</Application>
  <PresentationFormat>Širokoúhlá obrazovka</PresentationFormat>
  <Paragraphs>272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Wingdings</vt:lpstr>
      <vt:lpstr>Motiv Office</vt:lpstr>
      <vt:lpstr>Řídící výbor MAP II</vt:lpstr>
      <vt:lpstr> 1. Úvodní slovo předsedkyně ŘV, Mgr. Hany Šiškové, radní pro vzdělávání, školství a agendy MA21 v oblasti udržitelného rozvoje 2. Informace o aktualizovaném složení Řídícího výboru MAP II 3. Schválení harmonogramu realizace Řídícího výboru MAP II 2022  4. Schválení záměru k podání navazujícího projektu MAP III 5. Další aktuální a plánované aktivity MAP II 6. Průběžná informace z činnosti pracovních skupin  7. Dokumenty projektu  8. Diskuse a různé </vt:lpstr>
      <vt:lpstr>Informace o aktualizaci složení ŘV</vt:lpstr>
      <vt:lpstr>Harmonogram ŘV MAP II 2022</vt:lpstr>
      <vt:lpstr>„Řídící výbor schvaluje harmonogram zasedání Řídícího výboru projektu Místní akční plány rozvoje vzdělávání II – správní obvod Praha 7, reg. č.: CZ.02.3.68/0.0/0.0/17_047/0011690 dle předloženého návrhu.“ </vt:lpstr>
      <vt:lpstr>Představení konceptu MAP III</vt:lpstr>
      <vt:lpstr>Klíčové aktivity  MAP III</vt:lpstr>
      <vt:lpstr>Rozdíly a podobnosti MAP II a III</vt:lpstr>
      <vt:lpstr>„Řídící výbor schvaluje projektový záměr MAP III dle předloženého návrhu.“</vt:lpstr>
      <vt:lpstr>Další aktuální a plánované aktivity MAP II</vt:lpstr>
      <vt:lpstr>Průběžná informace z činnosti pracovních skupin</vt:lpstr>
      <vt:lpstr>Průběžná informace z činnosti pracovních skupin</vt:lpstr>
      <vt:lpstr>Průběžná informace z činnosti pracovních skupin</vt:lpstr>
      <vt:lpstr>Průběžná informace z činnosti pracovních skupin</vt:lpstr>
      <vt:lpstr>Dokumentace projektu</vt:lpstr>
      <vt:lpstr>Sebehodnotící zpráva MAP II</vt:lpstr>
      <vt:lpstr> Vliv epidemických opatření proti COVID-19 </vt:lpstr>
      <vt:lpstr>Co dál</vt:lpstr>
      <vt:lpstr>„Řídící výbor schvaluje 2. průběžnou sebehodnotící zprávu projektu Místní akční plány rozvoje vzdělávání II - správní obvod Praha 7, reg. č.: CZ.02.3.68/0.0/0.0/17_047/0011690.“  </vt:lpstr>
      <vt:lpstr>Závěrečná zpráva z fokusních skupin</vt:lpstr>
      <vt:lpstr>„Řídící výbor schvaluje Závěrečnou právu z fokusních skupin zpracovanou v rámci projektu Místní akční plány rozvoje vzdělávání II - správní obvod Praha 7, reg. č.: CZ.02.3.68/0.0/0.0/17_047/0011690.“ </vt:lpstr>
      <vt:lpstr>Vyhodnocení MAP I</vt:lpstr>
      <vt:lpstr>Účast na aktivitách MAP II</vt:lpstr>
      <vt:lpstr>Děkujeme.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2021-09-28T06:10:46Z</dcterms:created>
  <dcterms:modified xsi:type="dcterms:W3CDTF">2021-11-11T12:41:38Z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