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8" r:id="rId4"/>
    <p:sldId id="279" r:id="rId5"/>
    <p:sldId id="280" r:id="rId6"/>
    <p:sldId id="283" r:id="rId7"/>
    <p:sldId id="284" r:id="rId8"/>
    <p:sldId id="285" r:id="rId9"/>
    <p:sldId id="281" r:id="rId10"/>
    <p:sldId id="282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64" r:id="rId21"/>
    <p:sldId id="268" r:id="rId22"/>
    <p:sldId id="262" r:id="rId2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5" d="100"/>
          <a:sy n="55" d="100"/>
        </p:scale>
        <p:origin x="61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09BC5-8DB9-4787-A226-88F4763606E7}" type="datetimeFigureOut">
              <a:rPr lang="cs-CZ" smtClean="0"/>
              <a:t>19. 10. 2021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11667-814F-4A40-9D70-34377FF3F1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9992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09BC5-8DB9-4787-A226-88F4763606E7}" type="datetimeFigureOut">
              <a:rPr lang="cs-CZ" smtClean="0"/>
              <a:t>19. 10. 2021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11667-814F-4A40-9D70-34377FF3F1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5505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09BC5-8DB9-4787-A226-88F4763606E7}" type="datetimeFigureOut">
              <a:rPr lang="cs-CZ" smtClean="0"/>
              <a:t>19. 10. 2021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11667-814F-4A40-9D70-34377FF3F1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2505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09BC5-8DB9-4787-A226-88F4763606E7}" type="datetimeFigureOut">
              <a:rPr lang="cs-CZ" smtClean="0"/>
              <a:t>19. 10. 2021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11667-814F-4A40-9D70-34377FF3F1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7901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09BC5-8DB9-4787-A226-88F4763606E7}" type="datetimeFigureOut">
              <a:rPr lang="cs-CZ" smtClean="0"/>
              <a:t>19. 10. 2021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11667-814F-4A40-9D70-34377FF3F1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6741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09BC5-8DB9-4787-A226-88F4763606E7}" type="datetimeFigureOut">
              <a:rPr lang="cs-CZ" smtClean="0"/>
              <a:t>19. 10. 2021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11667-814F-4A40-9D70-34377FF3F1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921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09BC5-8DB9-4787-A226-88F4763606E7}" type="datetimeFigureOut">
              <a:rPr lang="cs-CZ" smtClean="0"/>
              <a:t>19. 10. 2021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11667-814F-4A40-9D70-34377FF3F1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5430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09BC5-8DB9-4787-A226-88F4763606E7}" type="datetimeFigureOut">
              <a:rPr lang="cs-CZ" smtClean="0"/>
              <a:t>19. 10. 2021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11667-814F-4A40-9D70-34377FF3F1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383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09BC5-8DB9-4787-A226-88F4763606E7}" type="datetimeFigureOut">
              <a:rPr lang="cs-CZ" smtClean="0"/>
              <a:t>19. 10. 2021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11667-814F-4A40-9D70-34377FF3F1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7754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09BC5-8DB9-4787-A226-88F4763606E7}" type="datetimeFigureOut">
              <a:rPr lang="cs-CZ" smtClean="0"/>
              <a:t>19. 10. 2021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11667-814F-4A40-9D70-34377FF3F1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3579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09BC5-8DB9-4787-A226-88F4763606E7}" type="datetimeFigureOut">
              <a:rPr lang="cs-CZ" smtClean="0"/>
              <a:t>19. 10. 2021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11667-814F-4A40-9D70-34377FF3F1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606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09BC5-8DB9-4787-A226-88F4763606E7}" type="datetimeFigureOut">
              <a:rPr lang="cs-CZ" smtClean="0"/>
              <a:t>19. 10. 2021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11667-814F-4A40-9D70-34377FF3F1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6108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lanky.rvp.cz/clanek/c/Z/22918/117-metodickych-materialu-pro-rozvoj-gramotnosti-ve-vyuce.html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lanky.rvp.cz/clanek/c/Z/22918/117-metodickych-materialu-pro-rozvoj-gramotnosti-ve-vyuce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clanky.rvp.cz/clanek/c/Z/22918/117-metodickych-materialu-pro-rozvoj-gramotnosti-ve-vyuce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lanky.rvp.cz/wp-content/upload/prilohy/22979/prirucka_pro_koordinatory_svp.pdf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2037" y="401782"/>
            <a:ext cx="7581900" cy="10287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809" y="1430481"/>
            <a:ext cx="8733127" cy="352554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5279" y="5190259"/>
            <a:ext cx="3671207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86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0839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Souhrn informací z </a:t>
            </a:r>
            <a:r>
              <a:rPr lang="cs-CZ" b="1" dirty="0" err="1" smtClean="0">
                <a:solidFill>
                  <a:schemeClr val="accent5">
                    <a:lumMod val="50000"/>
                  </a:schemeClr>
                </a:solidFill>
              </a:rPr>
              <a:t>fokusní</a:t>
            </a:r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 skupiny MG</a:t>
            </a:r>
            <a:endParaRPr lang="cs-CZ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760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lanky.rvp.cz/wp-content/upload/obrazky/22918/0.png?104959000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20" y="250248"/>
            <a:ext cx="4427870" cy="6252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t="918"/>
          <a:stretch/>
        </p:blipFill>
        <p:spPr>
          <a:xfrm>
            <a:off x="5034949" y="266027"/>
            <a:ext cx="5779569" cy="398087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/>
          <a:srcRect b="34425"/>
          <a:stretch/>
        </p:blipFill>
        <p:spPr>
          <a:xfrm>
            <a:off x="4963534" y="4246899"/>
            <a:ext cx="5645440" cy="244022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7668" y="1619126"/>
            <a:ext cx="3694345" cy="2349604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9" name="Obdélník 8"/>
          <p:cNvSpPr/>
          <p:nvPr/>
        </p:nvSpPr>
        <p:spPr>
          <a:xfrm>
            <a:off x="196495" y="6271567"/>
            <a:ext cx="39337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 smtClean="0">
                <a:hlinkClick r:id="rId6"/>
              </a:rPr>
              <a:t>https://clanky.rvp.cz/clanek/c/Z/22918/117-metodickych-materialu-pro-rozvoj-gramotnosti-ve-vyuce.html</a:t>
            </a:r>
            <a:r>
              <a:rPr lang="cs-CZ" sz="1200" dirty="0" smtClean="0"/>
              <a:t> 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4036543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lanky.rvp.cz/wp-content/upload/obrazky/22918/5.png?105912000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52" y="242102"/>
            <a:ext cx="4591086" cy="649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clanky.rvp.cz/wp-content/upload/obrazky/22918/16.png?1651160000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735" y="343795"/>
            <a:ext cx="4519166" cy="6390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9926298" y="5649980"/>
            <a:ext cx="21597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 smtClean="0">
                <a:hlinkClick r:id="rId4"/>
              </a:rPr>
              <a:t>https://clanky.rvp.cz/clanek/c/Z/22918/117-metodickych-materialu-pro-rozvoj-gramotnosti-ve-vyuce.html</a:t>
            </a:r>
            <a:r>
              <a:rPr lang="cs-CZ" sz="1200" dirty="0" smtClean="0"/>
              <a:t> 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2589598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9926298" y="5649980"/>
            <a:ext cx="21597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 smtClean="0">
                <a:hlinkClick r:id="rId2"/>
              </a:rPr>
              <a:t>https://clanky.rvp.cz/clanek/c/Z/22918/117-metodickych-materialu-pro-rozvoj-gramotnosti-ve-vyuce.html</a:t>
            </a:r>
            <a:r>
              <a:rPr lang="cs-CZ" sz="1200" dirty="0" smtClean="0"/>
              <a:t> </a:t>
            </a:r>
            <a:endParaRPr lang="cs-CZ" sz="1200" dirty="0"/>
          </a:p>
        </p:txBody>
      </p:sp>
      <p:pic>
        <p:nvPicPr>
          <p:cNvPr id="3074" name="Picture 2" descr="https://clanky.rvp.cz/wp-content/upload/obrazky/22918/9.png?1103240000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16" y="198671"/>
            <a:ext cx="4501588" cy="635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clanky.rvp.cz/wp-content/upload/obrazky/22918/11.png?1104590000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510" y="198671"/>
            <a:ext cx="5125650" cy="616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1537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67" y="347099"/>
            <a:ext cx="11894357" cy="559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4576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86" y="292452"/>
            <a:ext cx="11678962" cy="614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639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071" y="233463"/>
            <a:ext cx="11745472" cy="520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8149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20" y="331144"/>
            <a:ext cx="11789667" cy="4908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5375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171" y="277012"/>
            <a:ext cx="11671346" cy="56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5003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589" y="259124"/>
            <a:ext cx="4621926" cy="6262239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10955488" y="4274594"/>
            <a:ext cx="9965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 smtClean="0">
                <a:hlinkClick r:id="rId3"/>
              </a:rPr>
              <a:t>https://clanky.rvp.cz/wp-content/upload/prilohy/22979/prirucka_pro_koordinatory_svp.pdf</a:t>
            </a:r>
            <a:r>
              <a:rPr lang="cs-CZ" sz="1400" dirty="0" smtClean="0"/>
              <a:t> </a:t>
            </a:r>
            <a:endParaRPr lang="cs-CZ" sz="1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7626" y="259123"/>
            <a:ext cx="5623203" cy="636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736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89708" y="554037"/>
            <a:ext cx="10695709" cy="526487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cs-CZ" sz="4000" b="1" dirty="0" smtClean="0"/>
              <a:t>Program: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3600" dirty="0" smtClean="0"/>
              <a:t>Informace z MAP II</a:t>
            </a:r>
            <a:endParaRPr lang="cs-CZ" sz="36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3600" dirty="0" smtClean="0"/>
              <a:t>Příprava MAP III</a:t>
            </a:r>
            <a:endParaRPr lang="cs-CZ" sz="36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3600" dirty="0" smtClean="0"/>
              <a:t>Novinky z oblasti matematické gramotnosti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3600" dirty="0" smtClean="0"/>
              <a:t>Souhrn zjištění z </a:t>
            </a:r>
            <a:r>
              <a:rPr lang="cs-CZ" sz="3600" dirty="0" err="1" smtClean="0"/>
              <a:t>fokusní</a:t>
            </a:r>
            <a:r>
              <a:rPr lang="cs-CZ" sz="3600" dirty="0" smtClean="0"/>
              <a:t> skupiny pro MG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3600" dirty="0" smtClean="0"/>
              <a:t>Naplánování výzvy pro učitele k zapojení do tvorby únikové hry založené na gramotnostech</a:t>
            </a:r>
            <a:endParaRPr lang="cs-CZ" sz="3600" dirty="0" smtClean="0"/>
          </a:p>
          <a:p>
            <a:pPr algn="l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24562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3999" y="4613420"/>
            <a:ext cx="9144000" cy="1655762"/>
          </a:xfrm>
        </p:spPr>
        <p:txBody>
          <a:bodyPr>
            <a:normAutofit/>
          </a:bodyPr>
          <a:lstStyle/>
          <a:p>
            <a:r>
              <a:rPr lang="cs-CZ" sz="4000" dirty="0" smtClean="0"/>
              <a:t>Koncept </a:t>
            </a:r>
            <a:r>
              <a:rPr lang="cs-CZ" sz="4000" dirty="0" err="1" smtClean="0"/>
              <a:t>miniprojektu</a:t>
            </a:r>
            <a:r>
              <a:rPr lang="cs-CZ" sz="4000" dirty="0" smtClean="0"/>
              <a:t> Vytvoření </a:t>
            </a:r>
            <a:r>
              <a:rPr lang="cs-CZ" sz="4000" dirty="0" err="1" smtClean="0"/>
              <a:t>únikovky</a:t>
            </a:r>
            <a:r>
              <a:rPr lang="cs-CZ" sz="4000" dirty="0" smtClean="0"/>
              <a:t> pro žáky ze škol z Prahy 7</a:t>
            </a:r>
            <a:endParaRPr lang="cs-CZ" sz="40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/>
          <a:srcRect t="17425" b="19107"/>
          <a:stretch/>
        </p:blipFill>
        <p:spPr>
          <a:xfrm>
            <a:off x="282105" y="277090"/>
            <a:ext cx="11627789" cy="400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3482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54181" y="664874"/>
            <a:ext cx="11249891" cy="5070908"/>
          </a:xfrm>
        </p:spPr>
        <p:txBody>
          <a:bodyPr>
            <a:normAutofit/>
          </a:bodyPr>
          <a:lstStyle/>
          <a:p>
            <a:pPr algn="l"/>
            <a:r>
              <a:rPr lang="cs-CZ" sz="2800" b="1" dirty="0" smtClean="0"/>
              <a:t>Cíl: Vytvořit specifickou originální </a:t>
            </a:r>
            <a:r>
              <a:rPr lang="cs-CZ" sz="2800" b="1" dirty="0" err="1" smtClean="0"/>
              <a:t>únikovku</a:t>
            </a:r>
            <a:r>
              <a:rPr lang="cs-CZ" sz="2800" b="1" dirty="0" smtClean="0"/>
              <a:t> pro žáky ze ZŠ z Prahy 7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800" dirty="0" smtClean="0"/>
              <a:t>Prezenční a přenositelná forma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800" dirty="0" smtClean="0"/>
              <a:t>Tým několika učitelů ze škol z P7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800" dirty="0" smtClean="0"/>
              <a:t>Tematicky zaměřené na Prahu 7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800" dirty="0" smtClean="0"/>
              <a:t>Mix úkolů z gramotností – matematické, čtenářské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80181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801091"/>
            <a:ext cx="9144000" cy="1708872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6121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0839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Souhrn informací z </a:t>
            </a:r>
            <a:r>
              <a:rPr lang="cs-CZ" dirty="0" err="1" smtClean="0"/>
              <a:t>fokusní</a:t>
            </a:r>
            <a:r>
              <a:rPr lang="cs-CZ" dirty="0" smtClean="0"/>
              <a:t> skupiny MG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163" y="955964"/>
            <a:ext cx="4177146" cy="586724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5463" y="1323066"/>
            <a:ext cx="4337772" cy="139073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699" y="3080904"/>
            <a:ext cx="50673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631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0839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Souhrn informací z </a:t>
            </a:r>
            <a:r>
              <a:rPr lang="cs-CZ" b="1" dirty="0" err="1" smtClean="0">
                <a:solidFill>
                  <a:schemeClr val="accent5">
                    <a:lumMod val="50000"/>
                  </a:schemeClr>
                </a:solidFill>
              </a:rPr>
              <a:t>fokusní</a:t>
            </a:r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 skupiny MG</a:t>
            </a:r>
            <a:endParaRPr lang="cs-CZ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983673" y="1219200"/>
            <a:ext cx="10778836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accent5">
                    <a:lumMod val="50000"/>
                  </a:schemeClr>
                </a:solidFill>
              </a:rPr>
              <a:t>5. března </a:t>
            </a:r>
            <a:r>
              <a:rPr lang="cs-CZ" sz="2800" dirty="0" smtClean="0">
                <a:solidFill>
                  <a:schemeClr val="accent5">
                    <a:lumMod val="50000"/>
                  </a:schemeClr>
                </a:solidFill>
              </a:rPr>
              <a:t>2020: </a:t>
            </a:r>
            <a:r>
              <a:rPr lang="cs-CZ" sz="2800" dirty="0" err="1" smtClean="0">
                <a:solidFill>
                  <a:schemeClr val="accent5">
                    <a:lumMod val="50000"/>
                  </a:schemeClr>
                </a:solidFill>
              </a:rPr>
              <a:t>fokusní</a:t>
            </a:r>
            <a:r>
              <a:rPr lang="cs-CZ" sz="28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2800" dirty="0">
                <a:solidFill>
                  <a:schemeClr val="accent5">
                    <a:lumMod val="50000"/>
                  </a:schemeClr>
                </a:solidFill>
              </a:rPr>
              <a:t>skupina ČTENÁŘSKÁ GRAMOTNOST</a:t>
            </a:r>
          </a:p>
          <a:p>
            <a:r>
              <a:rPr lang="cs-CZ" sz="2800" dirty="0">
                <a:solidFill>
                  <a:schemeClr val="accent5">
                    <a:lumMod val="50000"/>
                  </a:schemeClr>
                </a:solidFill>
              </a:rPr>
              <a:t>11. března </a:t>
            </a:r>
            <a:r>
              <a:rPr lang="cs-CZ" sz="2800" dirty="0" smtClean="0">
                <a:solidFill>
                  <a:schemeClr val="accent5">
                    <a:lumMod val="50000"/>
                  </a:schemeClr>
                </a:solidFill>
              </a:rPr>
              <a:t>2020: </a:t>
            </a:r>
            <a:r>
              <a:rPr lang="cs-CZ" sz="2800" dirty="0" err="1" smtClean="0">
                <a:solidFill>
                  <a:schemeClr val="accent5">
                    <a:lumMod val="50000"/>
                  </a:schemeClr>
                </a:solidFill>
              </a:rPr>
              <a:t>fokusní</a:t>
            </a:r>
            <a:r>
              <a:rPr lang="cs-CZ" sz="28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2800" dirty="0">
                <a:solidFill>
                  <a:schemeClr val="accent5">
                    <a:lumMod val="50000"/>
                  </a:schemeClr>
                </a:solidFill>
              </a:rPr>
              <a:t>skupina PŘEDŠKOLNÍ VZDĚLÁVÁNÍ </a:t>
            </a:r>
          </a:p>
          <a:p>
            <a:r>
              <a:rPr lang="cs-CZ" sz="2800" dirty="0">
                <a:solidFill>
                  <a:schemeClr val="accent5">
                    <a:lumMod val="50000"/>
                  </a:schemeClr>
                </a:solidFill>
              </a:rPr>
              <a:t>26. srpna </a:t>
            </a:r>
            <a:r>
              <a:rPr lang="cs-CZ" sz="2800" dirty="0" smtClean="0">
                <a:solidFill>
                  <a:schemeClr val="accent5">
                    <a:lumMod val="50000"/>
                  </a:schemeClr>
                </a:solidFill>
              </a:rPr>
              <a:t>2020: </a:t>
            </a:r>
            <a:r>
              <a:rPr lang="cs-CZ" sz="2800" dirty="0" err="1" smtClean="0">
                <a:solidFill>
                  <a:schemeClr val="accent5">
                    <a:lumMod val="50000"/>
                  </a:schemeClr>
                </a:solidFill>
              </a:rPr>
              <a:t>fokusní</a:t>
            </a:r>
            <a:r>
              <a:rPr lang="cs-CZ" sz="28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2800" dirty="0">
                <a:solidFill>
                  <a:schemeClr val="accent5">
                    <a:lumMod val="50000"/>
                  </a:schemeClr>
                </a:solidFill>
              </a:rPr>
              <a:t>skupina CIZÍ </a:t>
            </a:r>
            <a:r>
              <a:rPr lang="cs-CZ" sz="2800" dirty="0" smtClean="0">
                <a:solidFill>
                  <a:schemeClr val="accent5">
                    <a:lumMod val="50000"/>
                  </a:schemeClr>
                </a:solidFill>
              </a:rPr>
              <a:t>JAZYKY</a:t>
            </a:r>
          </a:p>
          <a:p>
            <a:endParaRPr lang="cs-CZ" sz="28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sz="2800" dirty="0" smtClean="0">
                <a:solidFill>
                  <a:schemeClr val="accent5">
                    <a:lumMod val="50000"/>
                  </a:schemeClr>
                </a:solidFill>
              </a:rPr>
              <a:t>U matematické gramotnosti zvoleno náhradní řešení: </a:t>
            </a:r>
          </a:p>
          <a:p>
            <a:r>
              <a:rPr lang="cs-CZ" sz="2800" b="1" dirty="0" smtClean="0">
                <a:solidFill>
                  <a:srgbClr val="C00000"/>
                </a:solidFill>
              </a:rPr>
              <a:t>online </a:t>
            </a:r>
            <a:r>
              <a:rPr lang="cs-CZ" sz="2800" b="1" dirty="0" err="1" smtClean="0">
                <a:solidFill>
                  <a:srgbClr val="C00000"/>
                </a:solidFill>
              </a:rPr>
              <a:t>polostrukturovaný</a:t>
            </a:r>
            <a:r>
              <a:rPr lang="cs-CZ" sz="2800" b="1" dirty="0" smtClean="0">
                <a:solidFill>
                  <a:srgbClr val="C00000"/>
                </a:solidFill>
              </a:rPr>
              <a:t> dotazník </a:t>
            </a:r>
          </a:p>
          <a:p>
            <a:r>
              <a:rPr lang="cs-CZ" sz="2800" b="1" dirty="0" smtClean="0">
                <a:solidFill>
                  <a:srgbClr val="C00000"/>
                </a:solidFill>
              </a:rPr>
              <a:t>doplněný telefonickým dotazováním </a:t>
            </a:r>
            <a:endParaRPr lang="cs-CZ" sz="2800" b="1" dirty="0">
              <a:solidFill>
                <a:srgbClr val="C0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46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0839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Souhrn informací z </a:t>
            </a:r>
            <a:r>
              <a:rPr lang="cs-CZ" b="1" dirty="0" err="1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fokusní</a:t>
            </a:r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 skupiny MG</a:t>
            </a:r>
            <a:endParaRPr lang="cs-CZ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38200" y="1316182"/>
            <a:ext cx="11062855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</a:rPr>
              <a:t>Téma: Matematická gramotnost napříč výukou</a:t>
            </a:r>
          </a:p>
          <a:p>
            <a:endParaRPr lang="cs-CZ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Učitelé matematiky „pašují“ matematickou gramotnost i do dalších předmětů, které vyučují.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Velmi </a:t>
            </a:r>
            <a:r>
              <a:rPr lang="cs-CZ" sz="2400" dirty="0">
                <a:solidFill>
                  <a:schemeClr val="accent5">
                    <a:lumMod val="50000"/>
                  </a:schemeClr>
                </a:solidFill>
              </a:rPr>
              <a:t>časté je propojení výuky matematiky s robotikou a </a:t>
            </a: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informatikou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Snaha vytvářet takové úlohy, které jsou ze život a ve kterých je možné MG uplatnit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accent5">
                    <a:lumMod val="50000"/>
                  </a:schemeClr>
                </a:solidFill>
              </a:rPr>
              <a:t>V</a:t>
            </a: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nímání důležitosti finanční gramotnosti posiluje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sz="2400" b="1" dirty="0">
                <a:solidFill>
                  <a:schemeClr val="accent5">
                    <a:lumMod val="50000"/>
                  </a:schemeClr>
                </a:solidFill>
              </a:rPr>
              <a:t>Příklady dobré praxe, inspirace odjinud, navrhovaná řešení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Propojení </a:t>
            </a:r>
            <a:r>
              <a:rPr lang="cs-CZ" sz="2400" dirty="0">
                <a:solidFill>
                  <a:schemeClr val="accent5">
                    <a:lumMod val="50000"/>
                  </a:schemeClr>
                </a:solidFill>
              </a:rPr>
              <a:t>matematiky jak v rámci výuky jiných předmětů, tak v rámci běžného života, umožňuje ukázky praktického využití matematických znalostí a postupů v jiných oblastech vědy a života včetně výkonu různých povolání.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Exkurze </a:t>
            </a:r>
            <a:r>
              <a:rPr lang="cs-CZ" sz="2400" dirty="0">
                <a:solidFill>
                  <a:schemeClr val="accent5">
                    <a:lumMod val="50000"/>
                  </a:schemeClr>
                </a:solidFill>
              </a:rPr>
              <a:t>žáků do firem.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Mezipředmětové </a:t>
            </a:r>
            <a:r>
              <a:rPr lang="cs-CZ" sz="2400" dirty="0">
                <a:solidFill>
                  <a:schemeClr val="accent5">
                    <a:lumMod val="50000"/>
                  </a:schemeClr>
                </a:solidFill>
              </a:rPr>
              <a:t>prezentace, přednášky, předváděcí akce, besedy.</a:t>
            </a:r>
          </a:p>
          <a:p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7253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0839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Souhrn informací z </a:t>
            </a:r>
            <a:r>
              <a:rPr lang="cs-CZ" b="1" dirty="0" err="1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fokusní</a:t>
            </a:r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 skupiny MG</a:t>
            </a:r>
            <a:endParaRPr lang="cs-CZ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38200" y="1316182"/>
            <a:ext cx="1106285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</a:rPr>
              <a:t>Téma</a:t>
            </a:r>
            <a:r>
              <a:rPr lang="cs-CZ" sz="2400" b="1" dirty="0">
                <a:solidFill>
                  <a:schemeClr val="accent5">
                    <a:lumMod val="50000"/>
                  </a:schemeClr>
                </a:solidFill>
              </a:rPr>
              <a:t>: Motivace a podpora žáků</a:t>
            </a:r>
            <a:endParaRPr lang="cs-CZ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Žáci </a:t>
            </a:r>
            <a:r>
              <a:rPr lang="cs-CZ" sz="2400" dirty="0">
                <a:solidFill>
                  <a:schemeClr val="accent5">
                    <a:lumMod val="50000"/>
                  </a:schemeClr>
                </a:solidFill>
              </a:rPr>
              <a:t>projevují vyšší míru motivace, pokud se s nimi diskutuje o samotném průběhu výuky a jednotlivých hodin. </a:t>
            </a:r>
            <a:endParaRPr lang="cs-CZ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Pedagogové </a:t>
            </a:r>
            <a:r>
              <a:rPr lang="cs-CZ" sz="2400" dirty="0">
                <a:solidFill>
                  <a:schemeClr val="accent5">
                    <a:lumMod val="50000"/>
                  </a:schemeClr>
                </a:solidFill>
              </a:rPr>
              <a:t>chválí matematické soutěže a projektové dny, protože nabízí široké spektrum využití různých metod a způsobů práce, které jsou pro děti atraktivnější a zajímavější. </a:t>
            </a:r>
            <a:endParaRPr lang="cs-CZ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Pedagogové </a:t>
            </a:r>
            <a:r>
              <a:rPr lang="cs-CZ" sz="2400" dirty="0">
                <a:solidFill>
                  <a:schemeClr val="accent5">
                    <a:lumMod val="50000"/>
                  </a:schemeClr>
                </a:solidFill>
              </a:rPr>
              <a:t>doporučují do hodin vkládat konkrétní problémy ze života, kde se žáci s matematikou mohou setkat a kde se dá uplatnit její znalost. Za důležité považují ukázat, jak lze využit získané znalosti a dovednosti při řešení životních situacích, např. pochopení grafů a čísel v médiích, spotřeba stavebního materiálu, propočítání slev apod. </a:t>
            </a:r>
            <a:endParaRPr lang="cs-CZ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8660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0839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Souhrn informací z </a:t>
            </a:r>
            <a:r>
              <a:rPr lang="cs-CZ" b="1" dirty="0" err="1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fokusní</a:t>
            </a:r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 skupiny MG</a:t>
            </a:r>
            <a:endParaRPr lang="cs-CZ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38200" y="1316182"/>
            <a:ext cx="1106285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</a:rPr>
              <a:t>Téma</a:t>
            </a:r>
            <a:r>
              <a:rPr lang="cs-CZ" sz="2400" b="1" dirty="0">
                <a:solidFill>
                  <a:schemeClr val="accent5">
                    <a:lumMod val="50000"/>
                  </a:schemeClr>
                </a:solidFill>
              </a:rPr>
              <a:t>: Konkrétní příklady využívání pomůcek, materiálů apod. k výuce </a:t>
            </a:r>
            <a:endParaRPr lang="cs-CZ" sz="2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Učitelé </a:t>
            </a:r>
            <a:r>
              <a:rPr lang="cs-CZ" sz="2400" dirty="0">
                <a:solidFill>
                  <a:schemeClr val="accent5">
                    <a:lumMod val="50000"/>
                  </a:schemeClr>
                </a:solidFill>
              </a:rPr>
              <a:t>využívají mimo klasické výukové materiály (pracovní sešity, pracovní listy, učebnice, počítadla, číselné osy apod.) také deskové hry (např. </a:t>
            </a:r>
            <a:r>
              <a:rPr lang="cs-CZ" sz="2400" dirty="0" err="1">
                <a:solidFill>
                  <a:schemeClr val="accent5">
                    <a:lumMod val="50000"/>
                  </a:schemeClr>
                </a:solidFill>
              </a:rPr>
              <a:t>Ubongo</a:t>
            </a:r>
            <a:r>
              <a:rPr lang="cs-CZ" sz="2400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cs-CZ" sz="2400" dirty="0" err="1">
                <a:solidFill>
                  <a:schemeClr val="accent5">
                    <a:lumMod val="50000"/>
                  </a:schemeClr>
                </a:solidFill>
              </a:rPr>
              <a:t>Geomag</a:t>
            </a:r>
            <a:r>
              <a:rPr lang="cs-CZ" sz="2400" dirty="0">
                <a:solidFill>
                  <a:schemeClr val="accent5">
                    <a:lumMod val="50000"/>
                  </a:schemeClr>
                </a:solidFill>
              </a:rPr>
              <a:t>, TIK TAK BUM), karty, matematické váhy, parkety, vláčky, krokoměry, </a:t>
            </a:r>
            <a:r>
              <a:rPr lang="cs-CZ" sz="2400" dirty="0" err="1">
                <a:solidFill>
                  <a:schemeClr val="accent5">
                    <a:lumMod val="50000"/>
                  </a:schemeClr>
                </a:solidFill>
              </a:rPr>
              <a:t>ozoboty</a:t>
            </a:r>
            <a:r>
              <a:rPr lang="cs-CZ" sz="2400" dirty="0">
                <a:solidFill>
                  <a:schemeClr val="accent5">
                    <a:lumMod val="50000"/>
                  </a:schemeClr>
                </a:solidFill>
              </a:rPr>
              <a:t>, geometrická tělesa, interaktivní tabule, SMART notebooky, </a:t>
            </a:r>
            <a:r>
              <a:rPr lang="cs-CZ" sz="2400" dirty="0" err="1">
                <a:solidFill>
                  <a:schemeClr val="accent5">
                    <a:lumMod val="50000"/>
                  </a:schemeClr>
                </a:solidFill>
              </a:rPr>
              <a:t>vizualizéry</a:t>
            </a:r>
            <a:r>
              <a:rPr lang="cs-CZ" sz="2400" dirty="0">
                <a:solidFill>
                  <a:schemeClr val="accent5">
                    <a:lumMod val="50000"/>
                  </a:schemeClr>
                </a:solidFill>
              </a:rPr>
              <a:t>, tablety, software na lineární rovnice, modely těles, sítě těles, databáze příkladů v elektronické podobě propojené s pracovními sešity žáků aplikace </a:t>
            </a:r>
            <a:r>
              <a:rPr lang="cs-CZ" sz="2400" dirty="0" err="1">
                <a:solidFill>
                  <a:schemeClr val="accent5">
                    <a:lumMod val="50000"/>
                  </a:schemeClr>
                </a:solidFill>
              </a:rPr>
              <a:t>Kahoot</a:t>
            </a:r>
            <a:r>
              <a:rPr lang="cs-CZ" sz="2400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cs-CZ" sz="2400" dirty="0" err="1">
                <a:solidFill>
                  <a:schemeClr val="accent5">
                    <a:lumMod val="50000"/>
                  </a:schemeClr>
                </a:solidFill>
              </a:rPr>
              <a:t>Quizizz</a:t>
            </a:r>
            <a:r>
              <a:rPr lang="cs-CZ" sz="2400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cs-CZ" sz="2400" dirty="0" err="1">
                <a:solidFill>
                  <a:schemeClr val="accent5">
                    <a:lumMod val="50000"/>
                  </a:schemeClr>
                </a:solidFill>
              </a:rPr>
              <a:t>Wordwall</a:t>
            </a:r>
            <a:r>
              <a:rPr lang="cs-CZ" sz="2400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cs-CZ" sz="2400" dirty="0" err="1">
                <a:solidFill>
                  <a:schemeClr val="accent5">
                    <a:lumMod val="50000"/>
                  </a:schemeClr>
                </a:solidFill>
              </a:rPr>
              <a:t>Gebra</a:t>
            </a:r>
            <a:r>
              <a:rPr lang="cs-CZ" sz="2400" dirty="0">
                <a:solidFill>
                  <a:schemeClr val="accent5">
                    <a:lumMod val="50000"/>
                  </a:schemeClr>
                </a:solidFill>
              </a:rPr>
              <a:t>, interaktivní učebnice a další. </a:t>
            </a:r>
            <a:endParaRPr lang="cs-CZ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Zajistit </a:t>
            </a:r>
            <a:r>
              <a:rPr lang="cs-CZ" sz="2400" dirty="0">
                <a:solidFill>
                  <a:schemeClr val="accent5">
                    <a:lumMod val="50000"/>
                  </a:schemeClr>
                </a:solidFill>
              </a:rPr>
              <a:t>na školách více pomůcek na výuku geometrie.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Zajistit </a:t>
            </a:r>
            <a:r>
              <a:rPr lang="cs-CZ" sz="2400" dirty="0">
                <a:solidFill>
                  <a:schemeClr val="accent5">
                    <a:lumMod val="50000"/>
                  </a:schemeClr>
                </a:solidFill>
              </a:rPr>
              <a:t>na školách více interaktivních tabulí, </a:t>
            </a:r>
            <a:r>
              <a:rPr lang="cs-CZ" sz="2400" dirty="0" err="1">
                <a:solidFill>
                  <a:schemeClr val="accent5">
                    <a:lumMod val="50000"/>
                  </a:schemeClr>
                </a:solidFill>
              </a:rPr>
              <a:t>tabletů</a:t>
            </a:r>
            <a:r>
              <a:rPr lang="cs-CZ" sz="2400" dirty="0">
                <a:solidFill>
                  <a:schemeClr val="accent5">
                    <a:lumMod val="50000"/>
                  </a:schemeClr>
                </a:solidFill>
              </a:rPr>
              <a:t>, her </a:t>
            </a:r>
            <a:r>
              <a:rPr lang="cs-CZ" sz="2400" dirty="0" err="1">
                <a:solidFill>
                  <a:schemeClr val="accent5">
                    <a:lumMod val="50000"/>
                  </a:schemeClr>
                </a:solidFill>
              </a:rPr>
              <a:t>Geomag</a:t>
            </a:r>
            <a:r>
              <a:rPr lang="cs-CZ" sz="2400" dirty="0">
                <a:solidFill>
                  <a:schemeClr val="accent5">
                    <a:lumMod val="50000"/>
                  </a:schemeClr>
                </a:solidFill>
              </a:rPr>
              <a:t>, pomůcek z H - EDU.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Zajistit </a:t>
            </a:r>
            <a:r>
              <a:rPr lang="cs-CZ" sz="2400" dirty="0">
                <a:solidFill>
                  <a:schemeClr val="accent5">
                    <a:lumMod val="50000"/>
                  </a:schemeClr>
                </a:solidFill>
              </a:rPr>
              <a:t>ve školách kvalitní učebny výpočetní techniky.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4651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0839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Souhrn informací z </a:t>
            </a:r>
            <a:r>
              <a:rPr lang="cs-CZ" b="1" dirty="0" err="1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fokusní</a:t>
            </a:r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 skupiny MG</a:t>
            </a:r>
            <a:endParaRPr lang="cs-CZ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38200" y="1316182"/>
            <a:ext cx="1106285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chemeClr val="accent5">
                    <a:lumMod val="50000"/>
                  </a:schemeClr>
                </a:solidFill>
              </a:rPr>
              <a:t>Téma: Podpora </a:t>
            </a:r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</a:rPr>
              <a:t>vyučujících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Vyučující </a:t>
            </a:r>
            <a:r>
              <a:rPr lang="cs-CZ" sz="2400" dirty="0">
                <a:solidFill>
                  <a:schemeClr val="accent5">
                    <a:lumMod val="50000"/>
                  </a:schemeClr>
                </a:solidFill>
              </a:rPr>
              <a:t>pozitivně vnímají, pokud mají možnost výběru učebnic, pracovních sešitů, edukačních přístupů, zapojení se do projektů, workshopů, školení apod.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Je </a:t>
            </a:r>
            <a:r>
              <a:rPr lang="cs-CZ" sz="2400" dirty="0">
                <a:solidFill>
                  <a:schemeClr val="accent5">
                    <a:lumMod val="50000"/>
                  </a:schemeClr>
                </a:solidFill>
              </a:rPr>
              <a:t>důležité, aby byli učitelé podporováni a motivovány nejen k doplnění odborných znalostí, ale také k doplnění znalostí o inovativní metody v rámci didaktiky matematiky za účelem inovace výuky matematiky a posuny edukačního stylu učitelů.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Je </a:t>
            </a:r>
            <a:r>
              <a:rPr lang="cs-CZ" sz="2400" dirty="0">
                <a:solidFill>
                  <a:schemeClr val="accent5">
                    <a:lumMod val="50000"/>
                  </a:schemeClr>
                </a:solidFill>
              </a:rPr>
              <a:t>důležité podporovat učitele ve využívání nových technologií a aplikací, digitálních prostředků a zajistit jim v případě jejich zájmu nákup těchto prostředků.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Velmi </a:t>
            </a:r>
            <a:r>
              <a:rPr lang="cs-CZ" sz="2400" dirty="0">
                <a:solidFill>
                  <a:schemeClr val="accent5">
                    <a:lumMod val="50000"/>
                  </a:schemeClr>
                </a:solidFill>
              </a:rPr>
              <a:t>vhodně je vnímána podpora v rámci vlastní tvorby výukových materiálů.</a:t>
            </a:r>
          </a:p>
          <a:p>
            <a:endParaRPr lang="cs-CZ" sz="24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4758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0839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Souhrn informací z </a:t>
            </a:r>
            <a:r>
              <a:rPr lang="cs-CZ" b="1" dirty="0" err="1" smtClean="0">
                <a:solidFill>
                  <a:schemeClr val="accent5">
                    <a:lumMod val="50000"/>
                  </a:schemeClr>
                </a:solidFill>
              </a:rPr>
              <a:t>fokusní</a:t>
            </a:r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 skupiny MG</a:t>
            </a:r>
            <a:endParaRPr lang="cs-CZ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960" y="1496291"/>
            <a:ext cx="10516328" cy="470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16157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650</Words>
  <Application>Microsoft Office PowerPoint</Application>
  <PresentationFormat>Širokoúhlá obrazovka</PresentationFormat>
  <Paragraphs>60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Souhrn informací z fokusní skupiny MG</vt:lpstr>
      <vt:lpstr>Souhrn informací z fokusní skupiny MG</vt:lpstr>
      <vt:lpstr>Souhrn informací z fokusní skupiny MG</vt:lpstr>
      <vt:lpstr>Souhrn informací z fokusní skupiny MG</vt:lpstr>
      <vt:lpstr>Souhrn informací z fokusní skupiny MG</vt:lpstr>
      <vt:lpstr>Souhrn informací z fokusní skupiny MG</vt:lpstr>
      <vt:lpstr>Souhrn informací z fokusní skupiny MG</vt:lpstr>
      <vt:lpstr>Souhrn informací z fokusní skupiny MG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Richard Veleta</dc:creator>
  <cp:lastModifiedBy>Richard Veleta</cp:lastModifiedBy>
  <cp:revision>24</cp:revision>
  <dcterms:created xsi:type="dcterms:W3CDTF">2021-03-08T20:07:08Z</dcterms:created>
  <dcterms:modified xsi:type="dcterms:W3CDTF">2021-10-19T20:59:29Z</dcterms:modified>
</cp:coreProperties>
</file>