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97" r:id="rId5"/>
    <p:sldId id="262" r:id="rId6"/>
    <p:sldId id="314" r:id="rId7"/>
    <p:sldId id="313" r:id="rId8"/>
    <p:sldId id="312" r:id="rId9"/>
    <p:sldId id="315" r:id="rId10"/>
    <p:sldId id="317" r:id="rId11"/>
    <p:sldId id="319" r:id="rId12"/>
    <p:sldId id="318" r:id="rId13"/>
    <p:sldId id="284" r:id="rId14"/>
    <p:sldId id="311" r:id="rId15"/>
    <p:sldId id="287" r:id="rId16"/>
    <p:sldId id="310" r:id="rId17"/>
    <p:sldId id="303" r:id="rId18"/>
    <p:sldId id="304" r:id="rId19"/>
    <p:sldId id="305" r:id="rId20"/>
    <p:sldId id="293" r:id="rId21"/>
    <p:sldId id="294" r:id="rId22"/>
    <p:sldId id="306" r:id="rId23"/>
    <p:sldId id="307" r:id="rId24"/>
    <p:sldId id="308" r:id="rId25"/>
    <p:sldId id="316" r:id="rId26"/>
    <p:sldId id="263" r:id="rId27"/>
    <p:sldId id="280" r:id="rId28"/>
    <p:sldId id="275" r:id="rId2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7779" autoAdjust="0"/>
  </p:normalViewPr>
  <p:slideViewPr>
    <p:cSldViewPr>
      <p:cViewPr varScale="1">
        <p:scale>
          <a:sx n="79" d="100"/>
          <a:sy n="79" d="100"/>
        </p:scale>
        <p:origin x="25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5" d="100"/>
          <a:sy n="125" d="100"/>
        </p:scale>
        <p:origin x="878" y="-20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E7C85-5C5A-4156-A0D4-8678E0472249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16124-FC34-4FA4-B809-DC7B624F3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70B8B-F360-4BAD-B605-9B32CE94FDFA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27CE8-1A12-4BB7-B038-7D952F05A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11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Nov%C3%BD_B%C4%9Blehra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Teramo" TargetMode="External"/><Relationship Id="rId5" Type="http://schemas.openxmlformats.org/officeDocument/2006/relationships/hyperlink" Target="https://cs.wikipedia.org/wiki/Rieti" TargetMode="External"/><Relationship Id="rId4" Type="http://schemas.openxmlformats.org/officeDocument/2006/relationships/hyperlink" Target="https://cs.wikipedia.org/wiki/Nov%C3%A9_Mesto_(Bratislava)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čem jsou školy úspěšné?</a:t>
            </a:r>
          </a:p>
          <a:p>
            <a:r>
              <a:rPr lang="cs-CZ" dirty="0" smtClean="0"/>
              <a:t>Otázky na které školy odpovídaly v rámci sběru</a:t>
            </a:r>
            <a:r>
              <a:rPr lang="cs-CZ" baseline="0" dirty="0" smtClean="0"/>
              <a:t> potřeb škol? </a:t>
            </a:r>
            <a:r>
              <a:rPr lang="cs-CZ" dirty="0" smtClean="0"/>
              <a:t>V čem by se mohly zlepšit?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 čem konkrétně jim můžeme pomoci?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Nastavení obsahu spolupráce PPP – nejen školní zralost, ale i profesní</a:t>
            </a:r>
            <a:r>
              <a:rPr lang="cs-CZ" baseline="0" dirty="0" smtClean="0"/>
              <a:t> testování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27CE8-1A12-4BB7-B038-7D952F05A1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2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ový Bělehrad"/>
              </a:rPr>
              <a:t>Partnerské město: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ový Bělehrad"/>
              </a:rPr>
              <a:t>Nový Bělehrad (Bělehrad)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Serbia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vé Mesto (Bratislava)"/>
              </a:rPr>
              <a:t>Nové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vé Mesto (Bratislava)"/>
              </a:rPr>
              <a:t>Mesto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vé Mesto (Bratislava)"/>
              </a:rPr>
              <a:t> (Bratislava)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Slovakia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ieti"/>
              </a:rPr>
              <a:t>Rieti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Italy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eramo"/>
              </a:rPr>
              <a:t>Teramo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Italy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27CE8-1A12-4BB7-B038-7D952F05A1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54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</a:t>
            </a:r>
            <a:r>
              <a:rPr lang="cs-CZ" baseline="0" dirty="0" smtClean="0"/>
              <a:t> využití externích náslechů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27CE8-1A12-4BB7-B038-7D952F05A1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54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</a:t>
            </a:r>
            <a:r>
              <a:rPr lang="cs-CZ" baseline="0" dirty="0" smtClean="0"/>
              <a:t> využití externích náslechů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27CE8-1A12-4BB7-B038-7D952F05A1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9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Sociodemografická studie MAP I – červen 2016 – realizováno pouze pro školy</a:t>
            </a:r>
            <a:r>
              <a:rPr lang="cs-CZ" baseline="0" dirty="0" smtClean="0"/>
              <a:t> zřizované MČ P7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Doporučené opakování za 3 – 4 roky = 2020 nebo v případě, kdy se objeví nepředvídaná okolnost – např. změna územního plánu, velký developer, se kterým se nepočítalo, či jiná změna, která ovlivní atraktivnost zdejšího bydlení a škol.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Mezi lety 2001 – 2015 – největší nárůst počtu obyvatel pro Praze 5 (v rámci vnitřních MČ)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Populace MČ Praha 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Za nárůstem je patrná především migrace a následné zvýšení porodnosti.  je díky nižšímu podílu seniorů oproti hl. městu Praze mladší. Na 100 dětí do 15 let zde připadá 111 seniorů. – srov. HMP 124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Na 1 matku žijící v MČ Praha 7 připadá v průměru 1,48 narozených dětí (průměr za poslední 3 roky), což je více než v hl. m. Praze, a obdobné jako v celé ČR.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27CE8-1A12-4BB7-B038-7D952F05A1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5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07" y="5661248"/>
            <a:ext cx="5040559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49" y="5984226"/>
            <a:ext cx="628576" cy="3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0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7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11730"/>
            <a:ext cx="8229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04857"/>
            <a:ext cx="628576" cy="3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3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2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5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6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5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2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96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53BE-862A-4998-BD01-53934727C4AC}" type="datetimeFigureOut">
              <a:rPr lang="cs-CZ" smtClean="0"/>
              <a:t>06.02.2020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07" y="5661248"/>
            <a:ext cx="5040559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01535"/>
            <a:ext cx="421005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raha7.cz/MAP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mapIIpraha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24994" y="764704"/>
            <a:ext cx="7882644" cy="172819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Místní akční plány rozvoje vzdělávání II - správní obvod Praha 7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48691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23. 1. 2020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47764" y="23488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Reg</a:t>
            </a:r>
            <a:r>
              <a:rPr lang="cs-CZ" dirty="0" smtClean="0"/>
              <a:t>. č. CZ.02.3.68/0.0/0.0/17_047/0011690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335699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2. zasedání ŘV MAP II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842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Spolupráce v rámci PS MAP II</a:t>
            </a:r>
            <a:br>
              <a:rPr lang="cs-CZ" b="1" dirty="0"/>
            </a:br>
            <a:r>
              <a:rPr lang="cs-CZ" b="1" dirty="0" smtClean="0"/>
              <a:t>„financování“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88032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Možnosti financování: </a:t>
            </a:r>
            <a:r>
              <a:rPr lang="cs-CZ" sz="2400" dirty="0" smtClean="0"/>
              <a:t>granty, komerční firmy, donoři, MČP7, oslovení rodičů (nejen finance, ale i služby), spolky rodičů</a:t>
            </a:r>
          </a:p>
          <a:p>
            <a:r>
              <a:rPr lang="cs-CZ" sz="2400" dirty="0" err="1" smtClean="0"/>
              <a:t>Prioritizace</a:t>
            </a:r>
            <a:r>
              <a:rPr lang="cs-CZ" sz="2400" dirty="0" smtClean="0"/>
              <a:t> potřeb, bližší popis, časová dotace, finanční náklady, identifikace možného zdroje</a:t>
            </a:r>
          </a:p>
          <a:p>
            <a:r>
              <a:rPr lang="cs-CZ" sz="2400" dirty="0" smtClean="0"/>
              <a:t>Dotace na venkovní </a:t>
            </a:r>
            <a:r>
              <a:rPr lang="cs-CZ" sz="2400" smtClean="0"/>
              <a:t>zahrady - </a:t>
            </a:r>
            <a:r>
              <a:rPr lang="cs-CZ" sz="2400" dirty="0" smtClean="0"/>
              <a:t>sdílení zkušeností MŠ U </a:t>
            </a:r>
            <a:r>
              <a:rPr lang="cs-CZ" sz="2400" dirty="0" err="1" smtClean="0"/>
              <a:t>Uranie</a:t>
            </a:r>
            <a:r>
              <a:rPr lang="cs-CZ" sz="2400" dirty="0" smtClean="0"/>
              <a:t>, Nadace Proměny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59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Spolupráce v rámci PS MAP II</a:t>
            </a:r>
            <a:br>
              <a:rPr lang="cs-CZ" b="1" dirty="0"/>
            </a:br>
            <a:r>
              <a:rPr lang="cs-CZ" b="1" dirty="0" smtClean="0"/>
              <a:t>„rovné příležitosti“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3282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nárůst </a:t>
            </a:r>
            <a:r>
              <a:rPr lang="cs-CZ" sz="2400" dirty="0"/>
              <a:t>logopedických </a:t>
            </a:r>
            <a:r>
              <a:rPr lang="cs-CZ" sz="2400" dirty="0" smtClean="0"/>
              <a:t>komplikací</a:t>
            </a:r>
          </a:p>
          <a:p>
            <a:r>
              <a:rPr lang="cs-CZ" sz="2400" dirty="0" smtClean="0"/>
              <a:t>vysoká naplněnost tříd MŠ – omezení individuálního přístupu</a:t>
            </a:r>
            <a:endParaRPr lang="cs-CZ" sz="2400" dirty="0"/>
          </a:p>
          <a:p>
            <a:r>
              <a:rPr lang="cs-CZ" sz="2400" dirty="0" smtClean="0"/>
              <a:t>děti/žáci ze sociálně slabých rodin</a:t>
            </a:r>
          </a:p>
          <a:p>
            <a:r>
              <a:rPr lang="cs-CZ" sz="2400" dirty="0"/>
              <a:t>rezervy v práci s </a:t>
            </a:r>
            <a:r>
              <a:rPr lang="cs-CZ" sz="2400" dirty="0" smtClean="0"/>
              <a:t>nadanými </a:t>
            </a:r>
            <a:r>
              <a:rPr lang="cs-CZ" sz="2400" dirty="0"/>
              <a:t>žáky </a:t>
            </a:r>
            <a:endParaRPr lang="cs-CZ" sz="2400" dirty="0" smtClean="0"/>
          </a:p>
          <a:p>
            <a:r>
              <a:rPr lang="cs-CZ" sz="2400" dirty="0"/>
              <a:t>m</a:t>
            </a:r>
            <a:r>
              <a:rPr lang="cs-CZ" sz="2400" dirty="0" smtClean="0"/>
              <a:t>imoškolní aktivity a jejich financování</a:t>
            </a:r>
          </a:p>
          <a:p>
            <a:r>
              <a:rPr lang="cs-CZ" sz="2400" dirty="0" smtClean="0"/>
              <a:t>spolupráce s poradenskými institucemi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15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Spolupráce v rámci PS MAP II</a:t>
            </a:r>
            <a:br>
              <a:rPr lang="cs-CZ" b="1" dirty="0"/>
            </a:br>
            <a:r>
              <a:rPr lang="cs-CZ" b="1" dirty="0" smtClean="0"/>
              <a:t>společná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komunikace </a:t>
            </a:r>
            <a:r>
              <a:rPr lang="cs-CZ" sz="2400" dirty="0"/>
              <a:t>s rodiči včetně zapojení rodičů ze sociálně nepodnětného prostředí </a:t>
            </a:r>
          </a:p>
          <a:p>
            <a:r>
              <a:rPr lang="cs-CZ" sz="2400" dirty="0"/>
              <a:t>spolupráce s PPP</a:t>
            </a:r>
          </a:p>
          <a:p>
            <a:r>
              <a:rPr lang="cs-CZ" sz="2400" dirty="0" smtClean="0"/>
              <a:t>nedostatečné platové ohodnocení pedagogů / provozních pracovníků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nvestiční potřeby / úpravy venkovních prostor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ysoká míra administrativy </a:t>
            </a:r>
          </a:p>
          <a:p>
            <a:r>
              <a:rPr lang="cs-CZ" sz="2400" dirty="0" smtClean="0"/>
              <a:t>podpora škol při přípravě investičních záměrů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849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Návrh zadání zpracování analytických podkladů pro aktualizaci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a</a:t>
            </a:r>
            <a:r>
              <a:rPr lang="cs-CZ" sz="2400" dirty="0" smtClean="0"/>
              <a:t>nalýza </a:t>
            </a:r>
            <a:r>
              <a:rPr lang="cs-CZ" sz="2400" dirty="0"/>
              <a:t>současného stavu </a:t>
            </a:r>
            <a:r>
              <a:rPr lang="cs-CZ" sz="2400" dirty="0" smtClean="0"/>
              <a:t>obyvatelstva </a:t>
            </a:r>
            <a:r>
              <a:rPr lang="cs-CZ" sz="2400" dirty="0"/>
              <a:t>(cizinci, </a:t>
            </a:r>
            <a:r>
              <a:rPr lang="cs-CZ" sz="2400" dirty="0" smtClean="0"/>
              <a:t>sociálně ohrožené skupiny, OZP</a:t>
            </a:r>
            <a:r>
              <a:rPr lang="cs-CZ" sz="2400" dirty="0"/>
              <a:t>, rodiny s dětmi, </a:t>
            </a:r>
            <a:r>
              <a:rPr lang="cs-CZ" sz="2400" dirty="0" smtClean="0"/>
              <a:t>senioři)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nalýza </a:t>
            </a:r>
            <a:r>
              <a:rPr lang="cs-CZ" sz="2400" dirty="0"/>
              <a:t>demografických procesů </a:t>
            </a:r>
            <a:r>
              <a:rPr lang="cs-CZ" sz="2400" dirty="0" smtClean="0"/>
              <a:t>(</a:t>
            </a:r>
            <a:r>
              <a:rPr lang="cs-CZ" sz="2400" dirty="0"/>
              <a:t>především porodnost, úmrtnost, </a:t>
            </a:r>
            <a:r>
              <a:rPr lang="cs-CZ" sz="2400" dirty="0" smtClean="0"/>
              <a:t>migrace)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emografická </a:t>
            </a:r>
            <a:r>
              <a:rPr lang="cs-CZ" sz="2400" dirty="0"/>
              <a:t>prognóza budoucího počtu </a:t>
            </a:r>
            <a:r>
              <a:rPr lang="cs-CZ" sz="2400" dirty="0" smtClean="0"/>
              <a:t>obyvatel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lánování </a:t>
            </a:r>
            <a:r>
              <a:rPr lang="cs-CZ" sz="2400" dirty="0"/>
              <a:t>potřebných kapacit MŠ, ZŠ, </a:t>
            </a:r>
            <a:r>
              <a:rPr lang="cs-CZ" sz="2400" dirty="0" smtClean="0"/>
              <a:t>sociálních a zdravotnických služeb </a:t>
            </a:r>
            <a:r>
              <a:rPr lang="cs-CZ" sz="2400" dirty="0"/>
              <a:t>v návaznosti na budoucí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08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Návrh zadání zpracování analytických podkladů pro aktualizaci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435280" cy="4349080"/>
          </a:xfrm>
        </p:spPr>
        <p:txBody>
          <a:bodyPr>
            <a:normAutofit/>
          </a:bodyPr>
          <a:lstStyle/>
          <a:p>
            <a:r>
              <a:rPr lang="cs-CZ" sz="2400" dirty="0"/>
              <a:t>i</a:t>
            </a:r>
            <a:r>
              <a:rPr lang="cs-CZ" sz="2400" dirty="0" smtClean="0"/>
              <a:t>dentifikace</a:t>
            </a:r>
            <a:r>
              <a:rPr lang="cs-CZ" sz="2400" dirty="0"/>
              <a:t> organizací zájmových a volnočasových aktivit včetně jejich potřeb 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dentifikace sociálních </a:t>
            </a:r>
            <a:r>
              <a:rPr lang="cs-CZ" sz="2400" dirty="0"/>
              <a:t>a poradenských služeb pro </a:t>
            </a:r>
            <a:r>
              <a:rPr lang="cs-CZ" sz="2400" dirty="0" smtClean="0"/>
              <a:t>rodiny </a:t>
            </a:r>
            <a:r>
              <a:rPr lang="cs-CZ" sz="2400" dirty="0"/>
              <a:t>včetně jejich potřeb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nalýza </a:t>
            </a:r>
            <a:r>
              <a:rPr lang="cs-CZ" sz="2400" dirty="0"/>
              <a:t>strategických </a:t>
            </a:r>
            <a:r>
              <a:rPr lang="cs-CZ" sz="2400" dirty="0" smtClean="0"/>
              <a:t>dokumentů</a:t>
            </a:r>
            <a:endParaRPr lang="cs-CZ" sz="2400" dirty="0"/>
          </a:p>
          <a:p>
            <a:r>
              <a:rPr lang="cs-CZ" sz="2400" dirty="0"/>
              <a:t>f</a:t>
            </a:r>
            <a:r>
              <a:rPr lang="cs-CZ" sz="2400" dirty="0" smtClean="0"/>
              <a:t>inancování </a:t>
            </a:r>
            <a:r>
              <a:rPr lang="cs-CZ" sz="2400" dirty="0"/>
              <a:t>vzdělávacích, </a:t>
            </a:r>
            <a:r>
              <a:rPr lang="cs-CZ" sz="2400" dirty="0" smtClean="0"/>
              <a:t>sociálních, zdravotnických služeb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15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076" y="426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Plán aktivit v rámci MAP II do 30. 6. 2020 a další plány 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1163"/>
              </p:ext>
            </p:extLst>
          </p:nvPr>
        </p:nvGraphicFramePr>
        <p:xfrm>
          <a:off x="1080488" y="1268760"/>
          <a:ext cx="6984776" cy="40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937"/>
                <a:gridCol w="1456839"/>
              </a:tblGrid>
              <a:tr h="40496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Strategické plánování aktivit škol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 5. 2. 2020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96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Žákovské parlamenty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12. 2. 2020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Setkání školních koordinátorů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18. 2. 2020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Řečové poruchy ovlivňující (nejen) vzdělávání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20. 2. 2020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Seznámení se školskou sociální prací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 9. 3. 2020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 zástupce ředitele školy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12. 3. 2020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Kulatý stůl na téma Školská</a:t>
                      </a:r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sociální práce</a:t>
                      </a:r>
                      <a:endParaRPr lang="cs-CZ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30. 3. 2020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Výuka spotřebitelské a finanční gramotnosti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15. 4.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Poruchy autistického spektra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23.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4. 2020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Legislativa a kontrola ČSI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03 / 2020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9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53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alší plánované aktivity MAP II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23517"/>
              </p:ext>
            </p:extLst>
          </p:nvPr>
        </p:nvGraphicFramePr>
        <p:xfrm>
          <a:off x="179512" y="846860"/>
          <a:ext cx="8712968" cy="49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267"/>
                <a:gridCol w="3798645"/>
                <a:gridCol w="1190056"/>
              </a:tblGrid>
              <a:tr h="40496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Další semináře a workshopy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Hravá matematika, badatelsky orientované vzdělávání, STEM</a:t>
                      </a:r>
                      <a:endParaRPr lang="cs-CZ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Prevence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syndromu vyhoření</a:t>
                      </a:r>
                    </a:p>
                    <a:p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Kariérové poradenství na školách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Seminář pro zřizovatele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- ČSI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Podpora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ýuky ICT ve školách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Spolupráce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s Akademií Libchavy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03 / 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 dále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Navázání spolupráce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s MAP II v jiných regionech</a:t>
                      </a:r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Fokusní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skupiny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předškolní vzdělávání, cizí jazyky, mat. a čt. gramotnost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03 / 2020</a:t>
                      </a:r>
                    </a:p>
                  </a:txBody>
                  <a:tcPr/>
                </a:tc>
              </a:tr>
              <a:tr h="404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Prioritizace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potřeb</a:t>
                      </a:r>
                      <a:endParaRPr lang="cs-CZ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/ 2020</a:t>
                      </a:r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Zpracování analytických podkladů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Vyhodnocení SR MAP 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Vyhodnocení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ročního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akčního plánu 2017/18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Aktualizace SWOT analýzy z MAP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Demografická studie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Výstupy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okusních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skupin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Agregovaný popis sběru potřeb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Analýza výročních zpráv škol 2015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/ 18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09 / 2020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 gridSpan="2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1. aktualizace SR MAP 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01 / 2021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Roční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kční plán rozvoje vzdělávání 2020 / 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11 / 2020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80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810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Doplnění/aktualizace členů </a:t>
            </a:r>
            <a:r>
              <a:rPr lang="cs-CZ" b="1" dirty="0" smtClean="0"/>
              <a:t>PS MAP II</a:t>
            </a:r>
            <a:endParaRPr lang="cs-CZ" b="1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516147"/>
              </p:ext>
            </p:extLst>
          </p:nvPr>
        </p:nvGraphicFramePr>
        <p:xfrm>
          <a:off x="611560" y="1817564"/>
          <a:ext cx="4104456" cy="15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47"/>
                <a:gridCol w="2211209"/>
              </a:tblGrid>
              <a:tr h="251460">
                <a:tc gridSpan="2">
                  <a:txBody>
                    <a:bodyPr/>
                    <a:lstStyle/>
                    <a:p>
                      <a:r>
                        <a:rPr lang="cs-CZ" sz="1200" dirty="0" smtClean="0"/>
                        <a:t>Pracovní skupina pro rovné příležitosti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67284">
                <a:tc>
                  <a:txBody>
                    <a:bodyPr/>
                    <a:lstStyle/>
                    <a:p>
                      <a:r>
                        <a:rPr lang="cs-CZ" sz="1200" b="1" i="0" dirty="0" smtClean="0"/>
                        <a:t>Mgr. Skalková Jana, </a:t>
                      </a:r>
                      <a:r>
                        <a:rPr lang="cs-CZ" sz="1200" b="1" i="0" dirty="0" err="1" smtClean="0"/>
                        <a:t>DiS</a:t>
                      </a:r>
                      <a:r>
                        <a:rPr lang="cs-CZ" sz="1200" b="1" i="0" dirty="0" smtClean="0"/>
                        <a:t>.</a:t>
                      </a:r>
                      <a:endParaRPr lang="cs-CZ" sz="1200" b="1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BPS - Byznys pro společnost, z. s.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</a:tr>
              <a:tr h="267284"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Bc. Sedlmeier Aleš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ZŠ Strossmayerovo náměstí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</a:tr>
              <a:tr h="267284"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Mgr.</a:t>
                      </a:r>
                      <a:r>
                        <a:rPr lang="cs-CZ" sz="1200" i="0" baseline="0" dirty="0" smtClean="0"/>
                        <a:t> Rada František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0" dirty="0" smtClean="0"/>
                        <a:t>ZŠ Strossmayerovo náměstí</a:t>
                      </a:r>
                    </a:p>
                  </a:txBody>
                  <a:tcPr marL="68580" marR="68580" marT="34290" marB="34290"/>
                </a:tc>
              </a:tr>
              <a:tr h="267284">
                <a:tc>
                  <a:txBody>
                    <a:bodyPr/>
                    <a:lstStyle/>
                    <a:p>
                      <a:r>
                        <a:rPr lang="cs-CZ" sz="1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Zápotocká Aneta</a:t>
                      </a:r>
                      <a:endParaRPr lang="cs-CZ" sz="120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Centrum Locika,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baseline="0" dirty="0" err="1" smtClean="0"/>
                        <a:t>z.ú</a:t>
                      </a:r>
                      <a:r>
                        <a:rPr lang="cs-CZ" sz="1200" baseline="0" dirty="0" smtClean="0"/>
                        <a:t>.</a:t>
                      </a:r>
                      <a:endParaRPr lang="cs-CZ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2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Mgr. Titěrová Kristýna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META, o.p.s.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41289"/>
              </p:ext>
            </p:extLst>
          </p:nvPr>
        </p:nvGraphicFramePr>
        <p:xfrm>
          <a:off x="4211960" y="3861048"/>
          <a:ext cx="3834426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47"/>
                <a:gridCol w="1941179"/>
              </a:tblGrid>
              <a:tr h="251460">
                <a:tc gridSpan="2">
                  <a:txBody>
                    <a:bodyPr/>
                    <a:lstStyle/>
                    <a:p>
                      <a:r>
                        <a:rPr lang="cs-CZ" sz="1200" dirty="0" smtClean="0"/>
                        <a:t>Pracovní skupina pro předškolní vzdělávání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PaeDr. Jakoubková Věra</a:t>
                      </a:r>
                      <a:endParaRPr lang="cs-CZ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OSVČ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Volfová Kateřina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OSVČ, digitální gramotnost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Mgr. </a:t>
                      </a:r>
                      <a:r>
                        <a:rPr lang="cs-CZ" sz="1200" i="0" dirty="0" err="1" smtClean="0"/>
                        <a:t>Eklová</a:t>
                      </a:r>
                      <a:r>
                        <a:rPr lang="cs-CZ" sz="1200" i="0" dirty="0" smtClean="0"/>
                        <a:t> Michaela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MŠ Na výšinách, ředitelka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Mgr. Valouchová Eliška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Člověk v tísni, o.p.s.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Patočková Lucie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ZŠ Tusarova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58101"/>
              </p:ext>
            </p:extLst>
          </p:nvPr>
        </p:nvGraphicFramePr>
        <p:xfrm>
          <a:off x="1043608" y="1988840"/>
          <a:ext cx="4104456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47"/>
                <a:gridCol w="2211209"/>
              </a:tblGrid>
              <a:tr h="251460">
                <a:tc gridSpan="2">
                  <a:txBody>
                    <a:bodyPr/>
                    <a:lstStyle/>
                    <a:p>
                      <a:r>
                        <a:rPr lang="cs-CZ" sz="1200" dirty="0" smtClean="0"/>
                        <a:t>Pracovní skupina pro cizí jazyky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Mgr. Juříček Jan</a:t>
                      </a:r>
                      <a:endParaRPr lang="cs-CZ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ZŠ Strossmayerovo náměstí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Volfová Kateřina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OSVČ, digitální gramotnost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Mgr. Hořejší Anna</a:t>
                      </a:r>
                      <a:endParaRPr lang="cs-CZ" sz="1200" i="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ZŠ Plamínkové</a:t>
                      </a:r>
                      <a:endParaRPr lang="cs-CZ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Mgr. Procházková Radmila</a:t>
                      </a:r>
                      <a:endParaRPr lang="cs-CZ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AKCENT International House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PhDr. Moraová Hana</a:t>
                      </a:r>
                      <a:endParaRPr lang="cs-CZ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70953"/>
              </p:ext>
            </p:extLst>
          </p:nvPr>
        </p:nvGraphicFramePr>
        <p:xfrm>
          <a:off x="4139952" y="3789040"/>
          <a:ext cx="4042692" cy="182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47"/>
                <a:gridCol w="2149445"/>
              </a:tblGrid>
              <a:tr h="434340">
                <a:tc gridSpan="2">
                  <a:txBody>
                    <a:bodyPr/>
                    <a:lstStyle/>
                    <a:p>
                      <a:r>
                        <a:rPr lang="cs-CZ" sz="1200" dirty="0" smtClean="0"/>
                        <a:t>Pracovní skupina pro rozvoj čtenářské gramotnosti a k rozvoji potenciálu každého žáka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Mgr. Kaderka Michal</a:t>
                      </a:r>
                      <a:endParaRPr lang="cs-CZ" sz="12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Gymnázium Na </a:t>
                      </a:r>
                      <a:r>
                        <a:rPr lang="cs-CZ" sz="1200" dirty="0" err="1" smtClean="0"/>
                        <a:t>Zatlance</a:t>
                      </a:r>
                      <a:endParaRPr lang="cs-CZ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Volfová Kateřina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OSVČ, digitální gramotnost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Mgr. Kafková Michaela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Kritické myšlení, z. s.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Mgr. Tesárková Radovana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Divadelní spolek Ty-já-</a:t>
                      </a:r>
                      <a:r>
                        <a:rPr lang="cs-CZ" sz="1200" dirty="0" err="1" smtClean="0"/>
                        <a:t>tr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Mgr. et </a:t>
                      </a:r>
                      <a:r>
                        <a:rPr lang="cs-CZ" sz="1200" dirty="0" err="1" smtClean="0"/>
                        <a:t>MgA</a:t>
                      </a:r>
                      <a:r>
                        <a:rPr lang="cs-CZ" sz="1200" dirty="0" smtClean="0"/>
                        <a:t>. Hadravová Eva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Divadelní spolek Ty-já-</a:t>
                      </a:r>
                      <a:r>
                        <a:rPr lang="cs-CZ" sz="1200" dirty="0" err="1" smtClean="0"/>
                        <a:t>tr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34746" cy="81121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Doplnění/aktualizace členů </a:t>
            </a:r>
            <a:r>
              <a:rPr lang="cs-CZ" b="1" dirty="0" smtClean="0"/>
              <a:t>PS MAP II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260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176778"/>
              </p:ext>
            </p:extLst>
          </p:nvPr>
        </p:nvGraphicFramePr>
        <p:xfrm>
          <a:off x="755576" y="1733979"/>
          <a:ext cx="4307712" cy="182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002"/>
                <a:gridCol w="2320710"/>
              </a:tblGrid>
              <a:tr h="434340">
                <a:tc gridSpan="2">
                  <a:txBody>
                    <a:bodyPr/>
                    <a:lstStyle/>
                    <a:p>
                      <a:r>
                        <a:rPr lang="cs-CZ" sz="1200" dirty="0" smtClean="0"/>
                        <a:t>Pracovní skupina pro rozvoj matematické gramotnosti a k rozvoji potenciálu každého žáka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Mgr. </a:t>
                      </a:r>
                      <a:r>
                        <a:rPr lang="cs-CZ" sz="1200" b="1" dirty="0" err="1" smtClean="0"/>
                        <a:t>Veleta</a:t>
                      </a:r>
                      <a:r>
                        <a:rPr lang="cs-CZ" sz="1200" b="1" dirty="0" smtClean="0"/>
                        <a:t> Richard</a:t>
                      </a:r>
                      <a:endParaRPr lang="cs-CZ" sz="12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NPI ČR</a:t>
                      </a:r>
                      <a:endParaRPr lang="cs-CZ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Volfová Kateřina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OSVČ, digitální gramotnost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Mgr. Marušková Petra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ZŠ Korunovační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Mgr. Antonová Anna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ZŠ Strossmayerovo náměstí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Mgr. Sedláková Monika</a:t>
                      </a:r>
                      <a:endParaRPr lang="cs-CZ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ZŠ Strossmayerovo</a:t>
                      </a:r>
                      <a:r>
                        <a:rPr lang="cs-CZ" sz="1200" baseline="0" dirty="0" smtClean="0"/>
                        <a:t> náměstí</a:t>
                      </a:r>
                      <a:endParaRPr lang="cs-CZ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65812"/>
              </p:ext>
            </p:extLst>
          </p:nvPr>
        </p:nvGraphicFramePr>
        <p:xfrm>
          <a:off x="4139952" y="4005064"/>
          <a:ext cx="4173978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771"/>
                <a:gridCol w="2348207"/>
              </a:tblGrid>
              <a:tr h="251460">
                <a:tc gridSpan="2">
                  <a:txBody>
                    <a:bodyPr/>
                    <a:lstStyle/>
                    <a:p>
                      <a:r>
                        <a:rPr lang="cs-CZ" sz="1200" dirty="0" smtClean="0"/>
                        <a:t>Pracovní skupina pro financování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Mgr. Hejnic Jiří</a:t>
                      </a:r>
                      <a:endParaRPr lang="cs-CZ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MČ Praha 7, zastupitel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Mgr. Kuběnová Michaela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MŠ U Uranie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i="0" dirty="0" smtClean="0"/>
                        <a:t>Mgr. Kroupa Jan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České centrum </a:t>
                      </a:r>
                      <a:r>
                        <a:rPr lang="cs-CZ" sz="1200" dirty="0" err="1" smtClean="0"/>
                        <a:t>fundraisingu</a:t>
                      </a:r>
                      <a:r>
                        <a:rPr lang="cs-CZ" sz="1200" dirty="0" smtClean="0"/>
                        <a:t>, </a:t>
                      </a:r>
                      <a:r>
                        <a:rPr lang="cs-CZ" sz="1200" dirty="0" err="1" smtClean="0"/>
                        <a:t>z.s</a:t>
                      </a:r>
                      <a:r>
                        <a:rPr lang="cs-CZ" sz="1200" dirty="0" smtClean="0"/>
                        <a:t>.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Mgr. Kettner Bohumil</a:t>
                      </a:r>
                      <a:endParaRPr lang="cs-CZ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FZŠ a MŠ U Studánky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Tesárek Petr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Divadelní spolek Ty-já-</a:t>
                      </a:r>
                      <a:r>
                        <a:rPr lang="cs-CZ" sz="1200" dirty="0" err="1" smtClean="0"/>
                        <a:t>tr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467544" y="476672"/>
            <a:ext cx="8334746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Doplnění/aktualizace členů PS MAP II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081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 smtClean="0"/>
              <a:t>Program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12776"/>
            <a:ext cx="8686800" cy="3600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Úvodní </a:t>
            </a:r>
            <a:r>
              <a:rPr lang="cs-CZ" sz="2200" dirty="0" smtClean="0"/>
              <a:t>slovo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 smtClean="0"/>
              <a:t>Pokrok </a:t>
            </a:r>
            <a:r>
              <a:rPr lang="cs-CZ" sz="2200" dirty="0"/>
              <a:t>v realizaci projektu MAP II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Agregovaný popis potřeb škol v území Prahy 7 a spolupráce s </a:t>
            </a:r>
            <a:r>
              <a:rPr lang="cs-CZ" sz="2200" dirty="0" smtClean="0"/>
              <a:t>PS </a:t>
            </a:r>
            <a:r>
              <a:rPr lang="cs-CZ" sz="2200" dirty="0"/>
              <a:t>MAP II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Návrh zadání zpracování analytických podkladů pro aktualizaci MAP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Plán aktivit v rámci MAP II do 30. 6. 2020 a další plány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Doplnění/aktualizace členů </a:t>
            </a:r>
            <a:r>
              <a:rPr lang="cs-CZ" sz="2200" dirty="0" smtClean="0"/>
              <a:t>PS </a:t>
            </a:r>
            <a:r>
              <a:rPr lang="cs-CZ" sz="2200" dirty="0"/>
              <a:t>MAP II - schválení ŘV MAP II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Propagační aktivity MAP II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Nastavení průběžného vyhodnocování projektu MAP II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cs-CZ" sz="2200" dirty="0"/>
              <a:t>Různé, diskuse </a:t>
            </a:r>
          </a:p>
          <a:p>
            <a:pPr marL="0" indent="0"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33946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 usnesení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/>
              <a:t>Řídící výbor schvaluje </a:t>
            </a:r>
            <a:r>
              <a:rPr lang="cs-CZ" sz="2400" b="1" dirty="0" smtClean="0"/>
              <a:t>aktualizované složení </a:t>
            </a:r>
            <a:r>
              <a:rPr lang="cs-CZ" sz="2400" b="1" dirty="0"/>
              <a:t>pracovních skupin projektu </a:t>
            </a:r>
            <a:r>
              <a:rPr lang="cs-CZ" sz="2400" b="1" dirty="0" smtClean="0"/>
              <a:t>Místní </a:t>
            </a:r>
            <a:r>
              <a:rPr lang="cs-CZ" sz="2400" b="1" dirty="0"/>
              <a:t>akční plány rozvoje vzdělávání II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- správní </a:t>
            </a:r>
            <a:r>
              <a:rPr lang="cs-CZ" sz="2400" b="1" dirty="0"/>
              <a:t>obvod Praha 7,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err="1" smtClean="0"/>
              <a:t>reg</a:t>
            </a:r>
            <a:r>
              <a:rPr lang="cs-CZ" sz="2400" b="1" dirty="0"/>
              <a:t>. č.: </a:t>
            </a:r>
            <a:r>
              <a:rPr lang="cs-CZ" sz="2400" b="1" dirty="0" smtClean="0"/>
              <a:t>CZ.02.3.68/0.0/0.0/17_047/0011690</a:t>
            </a:r>
          </a:p>
          <a:p>
            <a:pPr marL="0" indent="0" algn="ctr">
              <a:buNone/>
            </a:pPr>
            <a:r>
              <a:rPr lang="cs-CZ" sz="2400" b="1" dirty="0" smtClean="0"/>
              <a:t> </a:t>
            </a:r>
            <a:r>
              <a:rPr lang="cs-CZ" sz="2400" b="1" dirty="0"/>
              <a:t>dle předloženého návrhu</a:t>
            </a:r>
          </a:p>
        </p:txBody>
      </p:sp>
    </p:spTree>
    <p:extLst>
      <p:ext uri="{BB962C8B-B14F-4D97-AF65-F5344CB8AC3E}">
        <p14:creationId xmlns:p14="http://schemas.microsoft.com/office/powerpoint/2010/main" val="3050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Propagační aktivity MAP II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5184576" cy="3169998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511731"/>
            <a:ext cx="7571184" cy="414951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LOGO MAP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67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Propagační aktivity MAP II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511731"/>
            <a:ext cx="7571184" cy="4149518"/>
          </a:xfrm>
        </p:spPr>
        <p:txBody>
          <a:bodyPr/>
          <a:lstStyle/>
          <a:p>
            <a:pPr marL="0" indent="0" algn="ctr">
              <a:buNone/>
            </a:pPr>
            <a:r>
              <a:rPr lang="cs-CZ" u="sng" dirty="0" smtClean="0">
                <a:hlinkClick r:id="rId2"/>
              </a:rPr>
              <a:t>https</a:t>
            </a:r>
            <a:r>
              <a:rPr lang="cs-CZ" u="sng" dirty="0">
                <a:hlinkClick r:id="rId2"/>
              </a:rPr>
              <a:t>://www.praha7.cz/MAPII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226" t="27888" r="35825" b="9400"/>
          <a:stretch/>
        </p:blipFill>
        <p:spPr>
          <a:xfrm>
            <a:off x="249695" y="2132856"/>
            <a:ext cx="4057679" cy="35283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7713" t="3526" r="34251" b="36000"/>
          <a:stretch/>
        </p:blipFill>
        <p:spPr>
          <a:xfrm>
            <a:off x="4514879" y="2046667"/>
            <a:ext cx="4464496" cy="36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Propagační aktivity MAP II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5085183"/>
            <a:ext cx="7571184" cy="5760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://www.facebook.com/mapIIpraha7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051" t="-1799" r="16926" b="1"/>
          <a:stretch/>
        </p:blipFill>
        <p:spPr>
          <a:xfrm>
            <a:off x="1979712" y="1215739"/>
            <a:ext cx="4968552" cy="38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5399"/>
            <a:ext cx="8229600" cy="1143000"/>
          </a:xfrm>
        </p:spPr>
        <p:txBody>
          <a:bodyPr/>
          <a:lstStyle/>
          <a:p>
            <a:r>
              <a:rPr lang="cs-CZ" b="1" dirty="0"/>
              <a:t>Propagační aktivity MAP II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164" b="20277"/>
          <a:stretch/>
        </p:blipFill>
        <p:spPr>
          <a:xfrm>
            <a:off x="218014" y="1916832"/>
            <a:ext cx="8728660" cy="3960440"/>
          </a:xfrm>
          <a:prstGeom prst="rect">
            <a:avLst/>
          </a:prstGeom>
        </p:spPr>
      </p:pic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366373" y="1451210"/>
            <a:ext cx="7571184" cy="576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SDÍLENÝ DISK – GOOGLE DRIVE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8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egionální periodika – </a:t>
            </a:r>
            <a:r>
              <a:rPr lang="cs-CZ" dirty="0" err="1" smtClean="0"/>
              <a:t>Hobulet</a:t>
            </a:r>
            <a:r>
              <a:rPr lang="cs-CZ" dirty="0" smtClean="0"/>
              <a:t>, MČ Troja</a:t>
            </a:r>
          </a:p>
          <a:p>
            <a:r>
              <a:rPr lang="cs-CZ" dirty="0"/>
              <a:t>b</a:t>
            </a:r>
            <a:r>
              <a:rPr lang="cs-CZ" dirty="0" smtClean="0"/>
              <a:t>ulletin MAP II</a:t>
            </a:r>
          </a:p>
          <a:p>
            <a:r>
              <a:rPr lang="cs-CZ" dirty="0"/>
              <a:t>t</a:t>
            </a:r>
            <a:r>
              <a:rPr lang="cs-CZ" dirty="0" smtClean="0"/>
              <a:t>isková zpráva</a:t>
            </a:r>
          </a:p>
          <a:p>
            <a:r>
              <a:rPr lang="cs-CZ" dirty="0"/>
              <a:t>t</a:t>
            </a:r>
            <a:r>
              <a:rPr lang="cs-CZ" dirty="0" smtClean="0"/>
              <a:t>isková konference / beseda s novináři</a:t>
            </a:r>
          </a:p>
          <a:p>
            <a:r>
              <a:rPr lang="cs-CZ" dirty="0"/>
              <a:t>o</a:t>
            </a:r>
            <a:r>
              <a:rPr lang="cs-CZ" dirty="0" smtClean="0"/>
              <a:t>dkaz na webu škol</a:t>
            </a:r>
          </a:p>
          <a:p>
            <a:r>
              <a:rPr lang="cs-CZ" dirty="0"/>
              <a:t>z</a:t>
            </a:r>
            <a:r>
              <a:rPr lang="cs-CZ" dirty="0" smtClean="0"/>
              <a:t>ávěrečná konference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b="1" dirty="0"/>
              <a:t>Propagační aktivity MAP II </a:t>
            </a:r>
          </a:p>
        </p:txBody>
      </p:sp>
    </p:spTree>
    <p:extLst>
      <p:ext uri="{BB962C8B-B14F-4D97-AF65-F5344CB8AC3E}">
        <p14:creationId xmlns:p14="http://schemas.microsoft.com/office/powerpoint/2010/main" val="76272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Nastavení průběžného vyhodnocování projektu MAP 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363272" cy="4525963"/>
          </a:xfrm>
        </p:spPr>
        <p:txBody>
          <a:bodyPr>
            <a:norm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astavení organizační struktury RT 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polupráce v rámci pracovních skupin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lnění komunikačního plánu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lnění cílů / priorit</a:t>
            </a:r>
          </a:p>
          <a:p>
            <a:r>
              <a:rPr lang="cs-CZ" sz="2400" dirty="0"/>
              <a:t>vyhodnocování plnění akčních plánů 2020 / 21; 2021 / 2022 </a:t>
            </a:r>
          </a:p>
          <a:p>
            <a:r>
              <a:rPr lang="cs-CZ" sz="2400" dirty="0"/>
              <a:t>2. popis potřeb škol – podzim 2021</a:t>
            </a:r>
          </a:p>
          <a:p>
            <a:r>
              <a:rPr lang="cs-CZ" sz="2400" dirty="0" smtClean="0"/>
              <a:t>hodnocení vzdělávacích aktivit a jejich přínosů a dopadů</a:t>
            </a:r>
          </a:p>
          <a:p>
            <a:r>
              <a:rPr lang="cs-CZ" sz="2400" dirty="0" smtClean="0"/>
              <a:t>vyhodnocení vzdělávacích aktivit účastníky</a:t>
            </a:r>
          </a:p>
        </p:txBody>
      </p:sp>
    </p:spTree>
    <p:extLst>
      <p:ext uri="{BB962C8B-B14F-4D97-AF65-F5344CB8AC3E}">
        <p14:creationId xmlns:p14="http://schemas.microsoft.com/office/powerpoint/2010/main" val="230836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/>
              <a:t>Různé, diskuse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endParaRPr lang="pl-PL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6" y="1268760"/>
            <a:ext cx="6876256" cy="43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1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1691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Děkujeme za pozornost a těšíme se </a:t>
            </a:r>
            <a:br>
              <a:rPr lang="cs-CZ" b="1" dirty="0" smtClean="0"/>
            </a:br>
            <a:r>
              <a:rPr lang="cs-CZ" b="1" dirty="0" smtClean="0"/>
              <a:t>na setkání 14. května 2020.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11691"/>
            <a:ext cx="8147248" cy="128911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59832" y="483501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/>
              <a:t>Realizační tým projektu MAP II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3142104" cy="31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3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Úvodní slovo</a:t>
            </a:r>
            <a:br>
              <a:rPr lang="cs-CZ" b="1" dirty="0"/>
            </a:br>
            <a:r>
              <a:rPr lang="cs-CZ" b="1" dirty="0" smtClean="0"/>
              <a:t>paní </a:t>
            </a:r>
            <a:r>
              <a:rPr lang="cs-CZ" b="1" dirty="0"/>
              <a:t>radní za </a:t>
            </a:r>
            <a:r>
              <a:rPr lang="cs-CZ" b="1" dirty="0" smtClean="0"/>
              <a:t>školství a agendy MA 21, předsedkyně ŘV MAP II </a:t>
            </a:r>
            <a:br>
              <a:rPr lang="cs-CZ" b="1" dirty="0" smtClean="0"/>
            </a:br>
            <a:r>
              <a:rPr lang="cs-CZ" b="1" dirty="0" smtClean="0"/>
              <a:t>Mgr</a:t>
            </a:r>
            <a:r>
              <a:rPr lang="cs-CZ" b="1" dirty="0"/>
              <a:t>. </a:t>
            </a:r>
            <a:r>
              <a:rPr lang="cs-CZ" b="1" dirty="0" smtClean="0"/>
              <a:t>Hany Šiškové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898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Pokrok v realizaci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4525963"/>
          </a:xfrm>
        </p:spPr>
        <p:txBody>
          <a:bodyPr>
            <a:noAutofit/>
          </a:bodyPr>
          <a:lstStyle/>
          <a:p>
            <a:r>
              <a:rPr lang="cs-CZ" sz="2800" dirty="0"/>
              <a:t>e</a:t>
            </a:r>
            <a:r>
              <a:rPr lang="cs-CZ" sz="2800" dirty="0" smtClean="0"/>
              <a:t>tablování pracovních skupin</a:t>
            </a:r>
          </a:p>
          <a:p>
            <a:r>
              <a:rPr lang="cs-CZ" sz="2800" dirty="0"/>
              <a:t>d</a:t>
            </a:r>
            <a:r>
              <a:rPr lang="cs-CZ" sz="2800" dirty="0" smtClean="0"/>
              <a:t>oporučení a podněty členů PS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ravidelná setkání garantů PS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opisy potřeb škol (další sběr podzim 2021)</a:t>
            </a:r>
          </a:p>
          <a:p>
            <a:r>
              <a:rPr lang="cs-CZ" sz="2800" dirty="0"/>
              <a:t>a</a:t>
            </a:r>
            <a:r>
              <a:rPr lang="cs-CZ" sz="2800" dirty="0" smtClean="0"/>
              <a:t>gregovaný popis potřeb škol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lnění indikátorů projektu – akce pro školy (GDPR, supervize pro ředitele / pedagogy)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růběžné vyhodnocování projektu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6470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Agregovaný popis potřeb škol v území Prahy 7 a spolupráce s </a:t>
            </a:r>
            <a:r>
              <a:rPr lang="cs-CZ" b="1" dirty="0" smtClean="0"/>
              <a:t>PS </a:t>
            </a:r>
            <a:r>
              <a:rPr lang="cs-CZ" b="1" dirty="0"/>
              <a:t>MAP 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62880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čem konkrétně školám můžeme pomoci?</a:t>
            </a:r>
          </a:p>
          <a:p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zdělávání – podpora nadaných dětí / podpora manažera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sdílení </a:t>
            </a:r>
            <a:r>
              <a:rPr lang="cs-CZ" dirty="0"/>
              <a:t>dobré či špatné praxe včetně síťování </a:t>
            </a:r>
            <a:r>
              <a:rPr lang="cs-CZ" dirty="0" smtClean="0"/>
              <a:t>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sdílení pozic napříč školami (</a:t>
            </a:r>
            <a:r>
              <a:rPr lang="cs-CZ" dirty="0" err="1" smtClean="0"/>
              <a:t>pedag</a:t>
            </a:r>
            <a:r>
              <a:rPr lang="cs-CZ" dirty="0" smtClean="0"/>
              <a:t>. i </a:t>
            </a:r>
            <a:r>
              <a:rPr lang="cs-CZ" dirty="0" err="1" smtClean="0"/>
              <a:t>nepedag</a:t>
            </a:r>
            <a:r>
              <a:rPr lang="cs-CZ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íce kvalitních </a:t>
            </a:r>
            <a:r>
              <a:rPr lang="cs-CZ" dirty="0"/>
              <a:t>asistentů </a:t>
            </a:r>
            <a:r>
              <a:rPr lang="cs-CZ" dirty="0" smtClean="0"/>
              <a:t>pedagoga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tabilní sbor kvalifikovaných pedagogických pracovníků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administrativy a nepedagogických pracovníků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ostatečné finanční ohodnocení všech pracovníků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ětší </a:t>
            </a:r>
            <a:r>
              <a:rPr lang="cs-CZ" dirty="0"/>
              <a:t>zapojení </a:t>
            </a:r>
            <a:r>
              <a:rPr lang="cs-CZ" dirty="0" smtClean="0"/>
              <a:t>a komunikace s rodiči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astavení obsahu spolupráce PPP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finanční prostředky na ICT technologie</a:t>
            </a:r>
            <a:r>
              <a:rPr lang="cs-CZ" dirty="0"/>
              <a:t>, </a:t>
            </a:r>
            <a:r>
              <a:rPr lang="cs-CZ" dirty="0" smtClean="0"/>
              <a:t>nákup pomůcek </a:t>
            </a:r>
            <a:r>
              <a:rPr lang="cs-CZ" dirty="0"/>
              <a:t>a </a:t>
            </a:r>
            <a:r>
              <a:rPr lang="cs-CZ" dirty="0" smtClean="0"/>
              <a:t>vybavení včetně vybudování odpočinkových zón pro žáky / pedagogy, revitalizace školních knihoven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nvestice do budov a venkovních prostor</a:t>
            </a:r>
          </a:p>
        </p:txBody>
      </p:sp>
    </p:spTree>
    <p:extLst>
      <p:ext uri="{BB962C8B-B14F-4D97-AF65-F5344CB8AC3E}">
        <p14:creationId xmlns:p14="http://schemas.microsoft.com/office/powerpoint/2010/main" val="128107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Spolupráce v rámci PS MAP II</a:t>
            </a:r>
            <a:br>
              <a:rPr lang="cs-CZ" b="1" dirty="0"/>
            </a:br>
            <a:r>
              <a:rPr lang="cs-CZ" b="1" dirty="0" smtClean="0"/>
              <a:t>„matematická gramotnost“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55679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ropojování </a:t>
            </a:r>
            <a:r>
              <a:rPr lang="cs-CZ" sz="2400" dirty="0"/>
              <a:t>přírodovědných předmětů – možnost pilotovat v rámci MAP II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vytvoření </a:t>
            </a:r>
            <a:r>
              <a:rPr lang="cs-CZ" sz="2400" dirty="0"/>
              <a:t>stálé platformy pro tematicky zaměřená společná setkávání a sdílení praxe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m</a:t>
            </a:r>
            <a:r>
              <a:rPr lang="cs-CZ" sz="2400" dirty="0" smtClean="0"/>
              <a:t>ožnost </a:t>
            </a:r>
            <a:r>
              <a:rPr lang="cs-CZ" sz="2400" dirty="0"/>
              <a:t>náslechů v hodinách pro učitele matematiky </a:t>
            </a:r>
            <a:endParaRPr lang="cs-CZ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podpora </a:t>
            </a:r>
            <a:r>
              <a:rPr lang="cs-CZ" sz="2400" dirty="0"/>
              <a:t>motivace a zájmu žáků o matematiku </a:t>
            </a:r>
            <a:r>
              <a:rPr lang="cs-CZ" sz="2400" dirty="0" smtClean="0"/>
              <a:t>(hl. 2</a:t>
            </a:r>
            <a:r>
              <a:rPr lang="cs-CZ" sz="2400" dirty="0"/>
              <a:t>. stupeň)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ozitiva </a:t>
            </a:r>
            <a:r>
              <a:rPr lang="cs-CZ" sz="2400" dirty="0"/>
              <a:t>a negativa výuky Hejného matematiky (1. a 2. stupeň)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d</a:t>
            </a:r>
            <a:r>
              <a:rPr lang="cs-CZ" sz="2400" dirty="0" smtClean="0"/>
              <a:t>idaktické </a:t>
            </a:r>
            <a:r>
              <a:rPr lang="cs-CZ" sz="2400" dirty="0"/>
              <a:t>pomůcky a možnosti jejich nákupu z MAP a sdílení napříč školami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00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Spolupráce v rámci PS MAP II</a:t>
            </a:r>
            <a:br>
              <a:rPr lang="cs-CZ" b="1" dirty="0"/>
            </a:br>
            <a:r>
              <a:rPr lang="cs-CZ" b="1" dirty="0" smtClean="0"/>
              <a:t>„předškolní vzdělávání“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0608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navýšení platového ohodnocení vedení MŠ</a:t>
            </a:r>
            <a:endParaRPr lang="cs-C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snížení kapacit v MŠ na 24 dětí/třída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společná </a:t>
            </a:r>
            <a:r>
              <a:rPr lang="cs-CZ" sz="2400" dirty="0"/>
              <a:t>setkání, sdílení dobré praxe, vzájemné hospitace </a:t>
            </a:r>
            <a:r>
              <a:rPr lang="cs-CZ" sz="2400" dirty="0" smtClean="0"/>
              <a:t>apod. – podpora zvýšení </a:t>
            </a:r>
            <a:r>
              <a:rPr lang="cs-CZ" sz="2400" dirty="0"/>
              <a:t>kvality pedagogické praxe na </a:t>
            </a:r>
            <a:r>
              <a:rPr lang="cs-CZ" sz="2400" dirty="0" smtClean="0"/>
              <a:t>MŠ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nárůst počtu dětí s OMJ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potřeba </a:t>
            </a:r>
            <a:r>
              <a:rPr lang="cs-CZ" sz="2400" dirty="0"/>
              <a:t>sdíleného logopeda </a:t>
            </a:r>
            <a:r>
              <a:rPr lang="cs-CZ" sz="2400" dirty="0" smtClean="0"/>
              <a:t>a speciálního </a:t>
            </a:r>
            <a:r>
              <a:rPr lang="cs-CZ" sz="2400" dirty="0"/>
              <a:t>pedagoga </a:t>
            </a:r>
            <a:r>
              <a:rPr lang="cs-CZ" sz="2400" dirty="0" smtClean="0"/>
              <a:t>– systémové řešení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229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32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</a:t>
            </a:r>
            <a:r>
              <a:rPr lang="cs-CZ" b="1" dirty="0" smtClean="0"/>
              <a:t>polupráce v rámci</a:t>
            </a:r>
            <a:r>
              <a:rPr lang="cs-CZ" b="1" dirty="0"/>
              <a:t> </a:t>
            </a:r>
            <a:r>
              <a:rPr lang="cs-CZ" b="1" dirty="0" smtClean="0"/>
              <a:t>PS </a:t>
            </a:r>
            <a:r>
              <a:rPr lang="cs-CZ" b="1" dirty="0"/>
              <a:t>MAP </a:t>
            </a:r>
            <a:r>
              <a:rPr lang="cs-CZ" b="1" dirty="0" smtClean="0"/>
              <a:t>II</a:t>
            </a:r>
            <a:br>
              <a:rPr lang="cs-CZ" b="1" dirty="0" smtClean="0"/>
            </a:br>
            <a:r>
              <a:rPr lang="cs-CZ" b="1" dirty="0" smtClean="0"/>
              <a:t>„cizí jazyky“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4352" y="1484784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spolupráce napříč </a:t>
            </a:r>
            <a:r>
              <a:rPr lang="cs-CZ" sz="2400" dirty="0" smtClean="0"/>
              <a:t>školami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jazykové </a:t>
            </a:r>
            <a:r>
              <a:rPr lang="cs-CZ" sz="2400" dirty="0"/>
              <a:t>olympiády (inspirace ze zahraničí</a:t>
            </a:r>
            <a:r>
              <a:rPr lang="cs-CZ" sz="2400" dirty="0" smtClean="0"/>
              <a:t>) - zapojení žáků s</a:t>
            </a:r>
            <a:r>
              <a:rPr lang="cs-CZ" sz="2400" dirty="0"/>
              <a:t> nižší úrovní znalosti </a:t>
            </a:r>
            <a:r>
              <a:rPr lang="cs-CZ" sz="2400" dirty="0" smtClean="0"/>
              <a:t>jazyka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návrh na </a:t>
            </a:r>
            <a:r>
              <a:rPr lang="cs-CZ" sz="2400"/>
              <a:t>realizaci </a:t>
            </a:r>
            <a:r>
              <a:rPr lang="cs-CZ" sz="2400" smtClean="0"/>
              <a:t>veletrhu </a:t>
            </a:r>
            <a:r>
              <a:rPr lang="cs-CZ" sz="2400" dirty="0"/>
              <a:t>„Dne jazyků“ (26. 9.)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exkurze do zahraničních firem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návrh </a:t>
            </a:r>
            <a:r>
              <a:rPr lang="cs-CZ" sz="2400" dirty="0"/>
              <a:t>na úhradu jazykových </a:t>
            </a:r>
            <a:r>
              <a:rPr lang="cs-CZ" sz="2400" dirty="0" smtClean="0"/>
              <a:t>certifikátů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podpora </a:t>
            </a:r>
            <a:r>
              <a:rPr lang="cs-CZ" sz="2400" dirty="0"/>
              <a:t>zahraničních výjezdů a výměnných pobytů </a:t>
            </a:r>
            <a:endParaRPr lang="cs-CZ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partnerské </a:t>
            </a:r>
            <a:r>
              <a:rPr lang="cs-CZ" sz="2400" dirty="0"/>
              <a:t>školy </a:t>
            </a:r>
            <a:r>
              <a:rPr lang="cs-CZ" sz="2400" dirty="0" smtClean="0"/>
              <a:t>- partner MČ </a:t>
            </a:r>
            <a:r>
              <a:rPr lang="cs-CZ" sz="2400" dirty="0"/>
              <a:t>Praha </a:t>
            </a:r>
            <a:r>
              <a:rPr lang="cs-CZ" sz="2400" dirty="0" smtClean="0"/>
              <a:t>7</a:t>
            </a:r>
            <a:endParaRPr lang="cs-CZ" sz="2400" dirty="0"/>
          </a:p>
          <a:p>
            <a:pPr marL="715963" lvl="0" indent="-452438">
              <a:buFont typeface="Wingdings" panose="05000000000000000000" pitchFamily="2" charset="2"/>
              <a:buChar char="ü"/>
            </a:pPr>
            <a:r>
              <a:rPr lang="cs-CZ" sz="2400" dirty="0"/>
              <a:t>m</a:t>
            </a:r>
            <a:r>
              <a:rPr lang="cs-CZ" sz="2400" dirty="0" smtClean="0"/>
              <a:t>ožnosti </a:t>
            </a:r>
            <a:r>
              <a:rPr lang="cs-CZ" sz="2400" dirty="0"/>
              <a:t>přirozeného kontaktu žáků s cizím jazykem</a:t>
            </a:r>
          </a:p>
          <a:p>
            <a:pPr marL="715963" lvl="0" indent="-452438">
              <a:buFont typeface="Wingdings" panose="05000000000000000000" pitchFamily="2" charset="2"/>
              <a:buChar char="ü"/>
            </a:pPr>
            <a:r>
              <a:rPr lang="cs-CZ" sz="2400" dirty="0"/>
              <a:t>v</a:t>
            </a:r>
            <a:r>
              <a:rPr lang="cs-CZ" sz="2400" dirty="0" smtClean="0"/>
              <a:t>ýjezdy </a:t>
            </a:r>
            <a:r>
              <a:rPr lang="cs-CZ" sz="2400" dirty="0"/>
              <a:t>učitelů cizího jazyka</a:t>
            </a:r>
          </a:p>
          <a:p>
            <a:pPr marL="715963" lvl="0" indent="-452438">
              <a:buFont typeface="Wingdings" panose="05000000000000000000" pitchFamily="2" charset="2"/>
              <a:buChar char="ü"/>
            </a:pPr>
            <a:r>
              <a:rPr lang="cs-CZ" sz="2400" dirty="0" smtClean="0"/>
              <a:t>stínování </a:t>
            </a:r>
            <a:r>
              <a:rPr lang="cs-CZ" sz="2400" dirty="0"/>
              <a:t>učitelů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66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Spolupráce v rámci PS MAP II</a:t>
            </a:r>
            <a:br>
              <a:rPr lang="cs-CZ" b="1" dirty="0"/>
            </a:br>
            <a:r>
              <a:rPr lang="cs-CZ" b="1" dirty="0" smtClean="0"/>
              <a:t>„čtenářská </a:t>
            </a:r>
            <a:r>
              <a:rPr lang="cs-CZ" b="1" dirty="0"/>
              <a:t>gramotnost“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ČG = napříč všemi obory lidské činnosti 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otřeba kvalitních školních knihoven včetně obnovy knižního fondu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dílení zkušeností včetně výběru vhodné a kvalitní literatury, 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abídka náslechů - FF UP, </a:t>
            </a:r>
            <a:r>
              <a:rPr lang="cs-CZ" sz="2400" dirty="0" err="1" smtClean="0"/>
              <a:t>Zatlanka</a:t>
            </a:r>
            <a:endParaRPr lang="cs-CZ" sz="2400" dirty="0" smtClean="0"/>
          </a:p>
          <a:p>
            <a:r>
              <a:rPr lang="cs-CZ" sz="2400" dirty="0"/>
              <a:t>č</a:t>
            </a:r>
            <a:r>
              <a:rPr lang="cs-CZ" sz="2400" dirty="0" smtClean="0"/>
              <a:t>tečky, tablety v rámci digitalizace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yužívání deskových her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ritické myšlení + práce s nadanými žáky – podnět pro realizaci v MAP II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281983"/>
      </p:ext>
    </p:extLst>
  </p:cSld>
  <p:clrMapOvr>
    <a:masterClrMapping/>
  </p:clrMapOvr>
</p:sld>
</file>

<file path=ppt/theme/theme1.xml><?xml version="1.0" encoding="utf-8"?>
<a:theme xmlns:a="http://schemas.openxmlformats.org/drawingml/2006/main" name="Místní akční plány rozvoje vzdělávání II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Místní akční plány rozvoje vzdělávání II_sablona</Template>
  <TotalTime>14353</TotalTime>
  <Words>1349</Words>
  <Application>Microsoft Office PowerPoint</Application>
  <PresentationFormat>Předvádění na obrazovce (4:3)</PresentationFormat>
  <Paragraphs>277</Paragraphs>
  <Slides>28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Místní akční plány rozvoje vzdělávání II_sablona</vt:lpstr>
      <vt:lpstr>Místní akční plány rozvoje vzdělávání II - správní obvod Praha 7 </vt:lpstr>
      <vt:lpstr>Program</vt:lpstr>
      <vt:lpstr>Úvodní slovo paní radní za školství a agendy MA 21, předsedkyně ŘV MAP II  Mgr. Hany Šiškové </vt:lpstr>
      <vt:lpstr>Pokrok v realizaci projektu</vt:lpstr>
      <vt:lpstr>Agregovaný popis potřeb škol v území Prahy 7 a spolupráce s PS MAP II</vt:lpstr>
      <vt:lpstr>Spolupráce v rámci PS MAP II „matematická gramotnost“</vt:lpstr>
      <vt:lpstr>Spolupráce v rámci PS MAP II „předškolní vzdělávání“ </vt:lpstr>
      <vt:lpstr>Spolupráce v rámci PS MAP II „cizí jazyky“</vt:lpstr>
      <vt:lpstr>Spolupráce v rámci PS MAP II „čtenářská gramotnost“</vt:lpstr>
      <vt:lpstr>Spolupráce v rámci PS MAP II „financování“</vt:lpstr>
      <vt:lpstr>Spolupráce v rámci PS MAP II „rovné příležitosti“</vt:lpstr>
      <vt:lpstr>Spolupráce v rámci PS MAP II společná témata</vt:lpstr>
      <vt:lpstr>Návrh zadání zpracování analytických podkladů pro aktualizaci MAP </vt:lpstr>
      <vt:lpstr>Návrh zadání zpracování analytických podkladů pro aktualizaci MAP </vt:lpstr>
      <vt:lpstr>Plán aktivit v rámci MAP II do 30. 6. 2020 a další plány  </vt:lpstr>
      <vt:lpstr>Další plánované aktivity MAP II </vt:lpstr>
      <vt:lpstr>Doplnění/aktualizace členů PS MAP II</vt:lpstr>
      <vt:lpstr>Doplnění/aktualizace členů PS MAP II</vt:lpstr>
      <vt:lpstr>Prezentace aplikace PowerPoint</vt:lpstr>
      <vt:lpstr>Návrh usnesení</vt:lpstr>
      <vt:lpstr>Propagační aktivity MAP II </vt:lpstr>
      <vt:lpstr>Propagační aktivity MAP II </vt:lpstr>
      <vt:lpstr>Propagační aktivity MAP II </vt:lpstr>
      <vt:lpstr>Propagační aktivity MAP II </vt:lpstr>
      <vt:lpstr>Propagační aktivity MAP II </vt:lpstr>
      <vt:lpstr>Nastavení průběžného vyhodnocování projektu MAP II </vt:lpstr>
      <vt:lpstr>Různé, diskuse </vt:lpstr>
      <vt:lpstr>  Děkujeme za pozornost a těšíme se  na setkání 14. května 2020.</vt:lpstr>
    </vt:vector>
  </TitlesOfParts>
  <Company>Praha 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Místní akční plány rozvoje vzdělávání II - správní obvod Praha 7</dc:title>
  <dc:creator>Svobodová Michaela</dc:creator>
  <cp:lastModifiedBy>Svobodová Michaela</cp:lastModifiedBy>
  <cp:revision>275</cp:revision>
  <cp:lastPrinted>2020-01-23T08:18:07Z</cp:lastPrinted>
  <dcterms:created xsi:type="dcterms:W3CDTF">2019-07-10T12:18:54Z</dcterms:created>
  <dcterms:modified xsi:type="dcterms:W3CDTF">2020-02-06T10:09:18Z</dcterms:modified>
</cp:coreProperties>
</file>