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31"/>
  </p:handoutMasterIdLst>
  <p:sldIdLst>
    <p:sldId id="256" r:id="rId2"/>
    <p:sldId id="257" r:id="rId3"/>
    <p:sldId id="258" r:id="rId4"/>
    <p:sldId id="297" r:id="rId5"/>
    <p:sldId id="262" r:id="rId6"/>
    <p:sldId id="284" r:id="rId7"/>
    <p:sldId id="285" r:id="rId8"/>
    <p:sldId id="287" r:id="rId9"/>
    <p:sldId id="288" r:id="rId10"/>
    <p:sldId id="264" r:id="rId11"/>
    <p:sldId id="289" r:id="rId12"/>
    <p:sldId id="290" r:id="rId13"/>
    <p:sldId id="291" r:id="rId14"/>
    <p:sldId id="286" r:id="rId15"/>
    <p:sldId id="292" r:id="rId16"/>
    <p:sldId id="298" r:id="rId17"/>
    <p:sldId id="299" r:id="rId18"/>
    <p:sldId id="293" r:id="rId19"/>
    <p:sldId id="294" r:id="rId20"/>
    <p:sldId id="263" r:id="rId21"/>
    <p:sldId id="295" r:id="rId22"/>
    <p:sldId id="301" r:id="rId23"/>
    <p:sldId id="265" r:id="rId24"/>
    <p:sldId id="279" r:id="rId25"/>
    <p:sldId id="296" r:id="rId26"/>
    <p:sldId id="281" r:id="rId27"/>
    <p:sldId id="300" r:id="rId28"/>
    <p:sldId id="280" r:id="rId29"/>
    <p:sldId id="275" r:id="rId3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1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D2D65-45FA-4189-AD11-2CCB4331F3E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71A460B-3253-4046-8181-F012D12DEF5A}">
      <dgm:prSet phldrT="[Text]"/>
      <dgm:spPr/>
      <dgm:t>
        <a:bodyPr/>
        <a:lstStyle/>
        <a:p>
          <a:r>
            <a:rPr lang="cs-CZ" dirty="0"/>
            <a:t>Řídící výbor MAP II</a:t>
          </a:r>
        </a:p>
      </dgm:t>
    </dgm:pt>
    <dgm:pt modelId="{4FE35A7E-4181-487F-8849-D3D0554AC8AB}" type="parTrans" cxnId="{824D21E4-C85F-4F35-97D7-FDBC8A853D5B}">
      <dgm:prSet/>
      <dgm:spPr/>
      <dgm:t>
        <a:bodyPr/>
        <a:lstStyle/>
        <a:p>
          <a:endParaRPr lang="cs-CZ"/>
        </a:p>
      </dgm:t>
    </dgm:pt>
    <dgm:pt modelId="{55DDB61F-74D9-4A29-A484-4D0BB29B1034}" type="sibTrans" cxnId="{824D21E4-C85F-4F35-97D7-FDBC8A853D5B}">
      <dgm:prSet/>
      <dgm:spPr/>
      <dgm:t>
        <a:bodyPr/>
        <a:lstStyle/>
        <a:p>
          <a:endParaRPr lang="cs-CZ"/>
        </a:p>
      </dgm:t>
    </dgm:pt>
    <dgm:pt modelId="{E8DDE6DC-87AD-4E13-A434-21526EE93415}">
      <dgm:prSet phldrT="[Text]"/>
      <dgm:spPr/>
      <dgm:t>
        <a:bodyPr/>
        <a:lstStyle/>
        <a:p>
          <a:r>
            <a:rPr lang="cs-CZ" dirty="0"/>
            <a:t>Realizační tým MAP II</a:t>
          </a:r>
        </a:p>
      </dgm:t>
    </dgm:pt>
    <dgm:pt modelId="{FB632388-5D6D-43E2-A70E-AF1B9D7F22B0}" type="parTrans" cxnId="{E3362A5F-0469-4E54-A426-1B31C9773EAD}">
      <dgm:prSet/>
      <dgm:spPr/>
      <dgm:t>
        <a:bodyPr/>
        <a:lstStyle/>
        <a:p>
          <a:endParaRPr lang="cs-CZ"/>
        </a:p>
      </dgm:t>
    </dgm:pt>
    <dgm:pt modelId="{4034E3B3-77C6-427C-98D4-94B7BFF16D72}" type="sibTrans" cxnId="{E3362A5F-0469-4E54-A426-1B31C9773EAD}">
      <dgm:prSet/>
      <dgm:spPr/>
      <dgm:t>
        <a:bodyPr/>
        <a:lstStyle/>
        <a:p>
          <a:endParaRPr lang="cs-CZ"/>
        </a:p>
      </dgm:t>
    </dgm:pt>
    <dgm:pt modelId="{9C52FE0B-36F1-4756-A065-9BA6EE442662}">
      <dgm:prSet phldrT="[Text]"/>
      <dgm:spPr/>
      <dgm:t>
        <a:bodyPr/>
        <a:lstStyle/>
        <a:p>
          <a:r>
            <a:rPr lang="cs-CZ" dirty="0"/>
            <a:t>Pracovní skupiny</a:t>
          </a:r>
        </a:p>
      </dgm:t>
    </dgm:pt>
    <dgm:pt modelId="{DE7B565D-8386-47DB-9513-660B38C11B89}" type="parTrans" cxnId="{EAB67673-F506-4A1B-A69C-142493D995A9}">
      <dgm:prSet/>
      <dgm:spPr/>
      <dgm:t>
        <a:bodyPr/>
        <a:lstStyle/>
        <a:p>
          <a:endParaRPr lang="cs-CZ"/>
        </a:p>
      </dgm:t>
    </dgm:pt>
    <dgm:pt modelId="{AA8FC148-DD3D-4472-AD66-28380B5E7AE4}" type="sibTrans" cxnId="{EAB67673-F506-4A1B-A69C-142493D995A9}">
      <dgm:prSet/>
      <dgm:spPr/>
      <dgm:t>
        <a:bodyPr/>
        <a:lstStyle/>
        <a:p>
          <a:endParaRPr lang="cs-CZ"/>
        </a:p>
      </dgm:t>
    </dgm:pt>
    <dgm:pt modelId="{A1F43BE4-69A6-4473-B5C0-E6A399392DE5}" type="pres">
      <dgm:prSet presAssocID="{41AD2D65-45FA-4189-AD11-2CCB4331F3E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A0C46D-FC22-4830-A848-8BA9DE13CE43}" type="pres">
      <dgm:prSet presAssocID="{171A460B-3253-4046-8181-F012D12DEF5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A98802-5089-443F-9254-8DED34DB45CE}" type="pres">
      <dgm:prSet presAssocID="{55DDB61F-74D9-4A29-A484-4D0BB29B1034}" presName="sibTrans" presStyleLbl="sibTrans2D1" presStyleIdx="0" presStyleCnt="3" custScaleX="191749"/>
      <dgm:spPr>
        <a:prstGeom prst="leftRightArrow">
          <a:avLst/>
        </a:prstGeom>
      </dgm:spPr>
      <dgm:t>
        <a:bodyPr/>
        <a:lstStyle/>
        <a:p>
          <a:endParaRPr lang="cs-CZ"/>
        </a:p>
      </dgm:t>
    </dgm:pt>
    <dgm:pt modelId="{0E372300-5F06-4029-A183-82AE0DB7FF3A}" type="pres">
      <dgm:prSet presAssocID="{55DDB61F-74D9-4A29-A484-4D0BB29B1034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485087EB-5D63-407B-9C2F-93C76034349C}" type="pres">
      <dgm:prSet presAssocID="{9C52FE0B-36F1-4756-A065-9BA6EE44266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569655-A665-40E0-88AA-E96C198AFED8}" type="pres">
      <dgm:prSet presAssocID="{AA8FC148-DD3D-4472-AD66-28380B5E7AE4}" presName="sibTrans" presStyleLbl="sibTrans2D1" presStyleIdx="1" presStyleCnt="3" custScaleX="197181"/>
      <dgm:spPr>
        <a:prstGeom prst="leftRightArrow">
          <a:avLst/>
        </a:prstGeom>
      </dgm:spPr>
      <dgm:t>
        <a:bodyPr/>
        <a:lstStyle/>
        <a:p>
          <a:endParaRPr lang="cs-CZ"/>
        </a:p>
      </dgm:t>
    </dgm:pt>
    <dgm:pt modelId="{8148361F-28A5-4AF5-8D70-1B595EB10AD3}" type="pres">
      <dgm:prSet presAssocID="{AA8FC148-DD3D-4472-AD66-28380B5E7AE4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BED724BB-0EAE-4855-8FE3-2AB9B9304363}" type="pres">
      <dgm:prSet presAssocID="{E8DDE6DC-87AD-4E13-A434-21526EE9341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CBB0EA-68EE-4AE6-AEFE-420B304C779A}" type="pres">
      <dgm:prSet presAssocID="{4034E3B3-77C6-427C-98D4-94B7BFF16D72}" presName="sibTrans" presStyleLbl="sibTrans2D1" presStyleIdx="2" presStyleCnt="3" custScaleX="203991"/>
      <dgm:spPr>
        <a:prstGeom prst="leftRightArrow">
          <a:avLst/>
        </a:prstGeom>
      </dgm:spPr>
      <dgm:t>
        <a:bodyPr/>
        <a:lstStyle/>
        <a:p>
          <a:endParaRPr lang="cs-CZ"/>
        </a:p>
      </dgm:t>
    </dgm:pt>
    <dgm:pt modelId="{5A714D87-E388-4EF5-B999-644A6E5BFBED}" type="pres">
      <dgm:prSet presAssocID="{4034E3B3-77C6-427C-98D4-94B7BFF16D72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648A034B-BD76-461B-8953-8AF668E3D0FC}" type="presOf" srcId="{4034E3B3-77C6-427C-98D4-94B7BFF16D72}" destId="{5A714D87-E388-4EF5-B999-644A6E5BFBED}" srcOrd="1" destOrd="0" presId="urn:microsoft.com/office/officeart/2005/8/layout/cycle2"/>
    <dgm:cxn modelId="{E3362A5F-0469-4E54-A426-1B31C9773EAD}" srcId="{41AD2D65-45FA-4189-AD11-2CCB4331F3EB}" destId="{E8DDE6DC-87AD-4E13-A434-21526EE93415}" srcOrd="2" destOrd="0" parTransId="{FB632388-5D6D-43E2-A70E-AF1B9D7F22B0}" sibTransId="{4034E3B3-77C6-427C-98D4-94B7BFF16D72}"/>
    <dgm:cxn modelId="{824D21E4-C85F-4F35-97D7-FDBC8A853D5B}" srcId="{41AD2D65-45FA-4189-AD11-2CCB4331F3EB}" destId="{171A460B-3253-4046-8181-F012D12DEF5A}" srcOrd="0" destOrd="0" parTransId="{4FE35A7E-4181-487F-8849-D3D0554AC8AB}" sibTransId="{55DDB61F-74D9-4A29-A484-4D0BB29B1034}"/>
    <dgm:cxn modelId="{ED591175-2A4F-4A39-B97B-009B31D0C3B5}" type="presOf" srcId="{E8DDE6DC-87AD-4E13-A434-21526EE93415}" destId="{BED724BB-0EAE-4855-8FE3-2AB9B9304363}" srcOrd="0" destOrd="0" presId="urn:microsoft.com/office/officeart/2005/8/layout/cycle2"/>
    <dgm:cxn modelId="{DBE47C3E-7417-4B48-A42E-41B85368E8E0}" type="presOf" srcId="{171A460B-3253-4046-8181-F012D12DEF5A}" destId="{BBA0C46D-FC22-4830-A848-8BA9DE13CE43}" srcOrd="0" destOrd="0" presId="urn:microsoft.com/office/officeart/2005/8/layout/cycle2"/>
    <dgm:cxn modelId="{053067B9-E19C-46B3-984D-3877A8B9C33C}" type="presOf" srcId="{55DDB61F-74D9-4A29-A484-4D0BB29B1034}" destId="{0E372300-5F06-4029-A183-82AE0DB7FF3A}" srcOrd="1" destOrd="0" presId="urn:microsoft.com/office/officeart/2005/8/layout/cycle2"/>
    <dgm:cxn modelId="{94F7FB17-6EBA-474C-A6AF-F1104BC99766}" type="presOf" srcId="{4034E3B3-77C6-427C-98D4-94B7BFF16D72}" destId="{36CBB0EA-68EE-4AE6-AEFE-420B304C779A}" srcOrd="0" destOrd="0" presId="urn:microsoft.com/office/officeart/2005/8/layout/cycle2"/>
    <dgm:cxn modelId="{DE52E9C9-E603-4C88-8E56-E3DD5A9E77B8}" type="presOf" srcId="{AA8FC148-DD3D-4472-AD66-28380B5E7AE4}" destId="{8148361F-28A5-4AF5-8D70-1B595EB10AD3}" srcOrd="1" destOrd="0" presId="urn:microsoft.com/office/officeart/2005/8/layout/cycle2"/>
    <dgm:cxn modelId="{7234B76B-65CE-47D6-91FE-4BDB7B0E8778}" type="presOf" srcId="{55DDB61F-74D9-4A29-A484-4D0BB29B1034}" destId="{80A98802-5089-443F-9254-8DED34DB45CE}" srcOrd="0" destOrd="0" presId="urn:microsoft.com/office/officeart/2005/8/layout/cycle2"/>
    <dgm:cxn modelId="{70780E45-EE09-431D-847C-2EA290C14593}" type="presOf" srcId="{AA8FC148-DD3D-4472-AD66-28380B5E7AE4}" destId="{8C569655-A665-40E0-88AA-E96C198AFED8}" srcOrd="0" destOrd="0" presId="urn:microsoft.com/office/officeart/2005/8/layout/cycle2"/>
    <dgm:cxn modelId="{FC51F50A-2397-4CE6-A2E8-56468E6219CC}" type="presOf" srcId="{41AD2D65-45FA-4189-AD11-2CCB4331F3EB}" destId="{A1F43BE4-69A6-4473-B5C0-E6A399392DE5}" srcOrd="0" destOrd="0" presId="urn:microsoft.com/office/officeart/2005/8/layout/cycle2"/>
    <dgm:cxn modelId="{EAB67673-F506-4A1B-A69C-142493D995A9}" srcId="{41AD2D65-45FA-4189-AD11-2CCB4331F3EB}" destId="{9C52FE0B-36F1-4756-A065-9BA6EE442662}" srcOrd="1" destOrd="0" parTransId="{DE7B565D-8386-47DB-9513-660B38C11B89}" sibTransId="{AA8FC148-DD3D-4472-AD66-28380B5E7AE4}"/>
    <dgm:cxn modelId="{E6F831E7-69B8-44EC-B9CC-645030B2757D}" type="presOf" srcId="{9C52FE0B-36F1-4756-A065-9BA6EE442662}" destId="{485087EB-5D63-407B-9C2F-93C76034349C}" srcOrd="0" destOrd="0" presId="urn:microsoft.com/office/officeart/2005/8/layout/cycle2"/>
    <dgm:cxn modelId="{F1403EE8-D64A-492E-B74D-4D956ABEA3C5}" type="presParOf" srcId="{A1F43BE4-69A6-4473-B5C0-E6A399392DE5}" destId="{BBA0C46D-FC22-4830-A848-8BA9DE13CE43}" srcOrd="0" destOrd="0" presId="urn:microsoft.com/office/officeart/2005/8/layout/cycle2"/>
    <dgm:cxn modelId="{1EDF9F5A-5EC6-4786-BEDF-0A305B1AFBE1}" type="presParOf" srcId="{A1F43BE4-69A6-4473-B5C0-E6A399392DE5}" destId="{80A98802-5089-443F-9254-8DED34DB45CE}" srcOrd="1" destOrd="0" presId="urn:microsoft.com/office/officeart/2005/8/layout/cycle2"/>
    <dgm:cxn modelId="{9C63FD3E-5BB7-4E7F-AE55-26B8D8CD3B6C}" type="presParOf" srcId="{80A98802-5089-443F-9254-8DED34DB45CE}" destId="{0E372300-5F06-4029-A183-82AE0DB7FF3A}" srcOrd="0" destOrd="0" presId="urn:microsoft.com/office/officeart/2005/8/layout/cycle2"/>
    <dgm:cxn modelId="{034AA0D9-5568-4C6B-8223-88DCB8011A13}" type="presParOf" srcId="{A1F43BE4-69A6-4473-B5C0-E6A399392DE5}" destId="{485087EB-5D63-407B-9C2F-93C76034349C}" srcOrd="2" destOrd="0" presId="urn:microsoft.com/office/officeart/2005/8/layout/cycle2"/>
    <dgm:cxn modelId="{E9A9E4DC-E92E-4098-9D21-287B6DA89171}" type="presParOf" srcId="{A1F43BE4-69A6-4473-B5C0-E6A399392DE5}" destId="{8C569655-A665-40E0-88AA-E96C198AFED8}" srcOrd="3" destOrd="0" presId="urn:microsoft.com/office/officeart/2005/8/layout/cycle2"/>
    <dgm:cxn modelId="{3F2809EB-30BB-4AB5-A663-573DCE80038E}" type="presParOf" srcId="{8C569655-A665-40E0-88AA-E96C198AFED8}" destId="{8148361F-28A5-4AF5-8D70-1B595EB10AD3}" srcOrd="0" destOrd="0" presId="urn:microsoft.com/office/officeart/2005/8/layout/cycle2"/>
    <dgm:cxn modelId="{FA8F371A-1087-419B-A389-602BA07FEE65}" type="presParOf" srcId="{A1F43BE4-69A6-4473-B5C0-E6A399392DE5}" destId="{BED724BB-0EAE-4855-8FE3-2AB9B9304363}" srcOrd="4" destOrd="0" presId="urn:microsoft.com/office/officeart/2005/8/layout/cycle2"/>
    <dgm:cxn modelId="{B66321DD-7F11-4D3C-A441-6C736D205ED5}" type="presParOf" srcId="{A1F43BE4-69A6-4473-B5C0-E6A399392DE5}" destId="{36CBB0EA-68EE-4AE6-AEFE-420B304C779A}" srcOrd="5" destOrd="0" presId="urn:microsoft.com/office/officeart/2005/8/layout/cycle2"/>
    <dgm:cxn modelId="{457C06B8-9A67-4E77-8F4B-361137E13B68}" type="presParOf" srcId="{36CBB0EA-68EE-4AE6-AEFE-420B304C779A}" destId="{5A714D87-E388-4EF5-B999-644A6E5BFBE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0C46D-FC22-4830-A848-8BA9DE13CE43}">
      <dsp:nvSpPr>
        <dsp:cNvPr id="0" name=""/>
        <dsp:cNvSpPr/>
      </dsp:nvSpPr>
      <dsp:spPr>
        <a:xfrm>
          <a:off x="3263912" y="121"/>
          <a:ext cx="1701775" cy="17017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Řídící výbor MAP II</a:t>
          </a:r>
        </a:p>
      </dsp:txBody>
      <dsp:txXfrm>
        <a:off x="3513131" y="249340"/>
        <a:ext cx="1203337" cy="1203337"/>
      </dsp:txXfrm>
    </dsp:sp>
    <dsp:sp modelId="{80A98802-5089-443F-9254-8DED34DB45CE}">
      <dsp:nvSpPr>
        <dsp:cNvPr id="0" name=""/>
        <dsp:cNvSpPr/>
      </dsp:nvSpPr>
      <dsp:spPr>
        <a:xfrm rot="3600000">
          <a:off x="4312886" y="1660222"/>
          <a:ext cx="869828" cy="57434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4355962" y="1700482"/>
        <a:ext cx="697523" cy="344609"/>
      </dsp:txXfrm>
    </dsp:sp>
    <dsp:sp modelId="{485087EB-5D63-407B-9C2F-93C76034349C}">
      <dsp:nvSpPr>
        <dsp:cNvPr id="0" name=""/>
        <dsp:cNvSpPr/>
      </dsp:nvSpPr>
      <dsp:spPr>
        <a:xfrm>
          <a:off x="4542751" y="2215135"/>
          <a:ext cx="1701775" cy="17017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Pracovní skupiny</a:t>
          </a:r>
        </a:p>
      </dsp:txBody>
      <dsp:txXfrm>
        <a:off x="4791970" y="2464354"/>
        <a:ext cx="1203337" cy="1203337"/>
      </dsp:txXfrm>
    </dsp:sp>
    <dsp:sp modelId="{8C569655-A665-40E0-88AA-E96C198AFED8}">
      <dsp:nvSpPr>
        <dsp:cNvPr id="0" name=""/>
        <dsp:cNvSpPr/>
      </dsp:nvSpPr>
      <dsp:spPr>
        <a:xfrm rot="10800000">
          <a:off x="3680403" y="2778848"/>
          <a:ext cx="894469" cy="57434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 rot="10800000">
        <a:off x="3852708" y="2893718"/>
        <a:ext cx="722164" cy="344609"/>
      </dsp:txXfrm>
    </dsp:sp>
    <dsp:sp modelId="{BED724BB-0EAE-4855-8FE3-2AB9B9304363}">
      <dsp:nvSpPr>
        <dsp:cNvPr id="0" name=""/>
        <dsp:cNvSpPr/>
      </dsp:nvSpPr>
      <dsp:spPr>
        <a:xfrm>
          <a:off x="1985073" y="2215135"/>
          <a:ext cx="1701775" cy="17017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Realizační tým MAP II</a:t>
          </a:r>
        </a:p>
      </dsp:txBody>
      <dsp:txXfrm>
        <a:off x="2234292" y="2464354"/>
        <a:ext cx="1203337" cy="1203337"/>
      </dsp:txXfrm>
    </dsp:sp>
    <dsp:sp modelId="{36CBB0EA-68EE-4AE6-AEFE-420B304C779A}">
      <dsp:nvSpPr>
        <dsp:cNvPr id="0" name=""/>
        <dsp:cNvSpPr/>
      </dsp:nvSpPr>
      <dsp:spPr>
        <a:xfrm rot="18000000">
          <a:off x="3006280" y="1682459"/>
          <a:ext cx="925361" cy="57434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3049356" y="1871939"/>
        <a:ext cx="753056" cy="344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E7C85-5C5A-4156-A0D4-8678E0472249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16124-FC34-4FA4-B809-DC7B624F37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66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5733256"/>
            <a:ext cx="2895600" cy="9882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707" y="5661248"/>
            <a:ext cx="5040559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66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01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71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707" y="5676705"/>
            <a:ext cx="5040559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719036"/>
            <a:ext cx="421005" cy="9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68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37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92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5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6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55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29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96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C53BE-862A-4998-BD01-53934727C4AC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A8E88-7920-46C6-A87D-26BD32824592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707" y="5661248"/>
            <a:ext cx="5040559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701535"/>
            <a:ext cx="421005" cy="9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54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mapIIpraha7" TargetMode="External"/><Relationship Id="rId2" Type="http://schemas.openxmlformats.org/officeDocument/2006/relationships/hyperlink" Target="https://www.praha7.cz/temata/operacni-programy/op-vyzkum-vyvoj-a-vzdelavani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mapIIpraha7" TargetMode="External"/><Relationship Id="rId2" Type="http://schemas.openxmlformats.org/officeDocument/2006/relationships/hyperlink" Target="https://www.praha7.cz/temata/operacni-programy/op-vyzkum-vyvoj-a-vzdelavani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724994" y="764704"/>
            <a:ext cx="7882644" cy="172819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Místní akční plány rozvoje vzdělávání II - správní obvod Praha 7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486916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23. 10. 2019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447764" y="234888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Reg</a:t>
            </a:r>
            <a:r>
              <a:rPr lang="cs-CZ" dirty="0" smtClean="0"/>
              <a:t>. č. CZ.02.3.68/0.0/0.0/17_047/0011690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23728" y="3356992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/>
              <a:t>U</a:t>
            </a:r>
            <a:r>
              <a:rPr lang="cs-CZ" sz="3600" b="1" dirty="0" smtClean="0"/>
              <a:t>stavující zasedání </a:t>
            </a:r>
          </a:p>
          <a:p>
            <a:pPr algn="ctr"/>
            <a:r>
              <a:rPr lang="cs-CZ" sz="3600" b="1" dirty="0" smtClean="0"/>
              <a:t>ŘV MAP II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78422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Jednací řád ŘV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4525963"/>
          </a:xfrm>
        </p:spPr>
        <p:txBody>
          <a:bodyPr>
            <a:normAutofit/>
          </a:bodyPr>
          <a:lstStyle/>
          <a:p>
            <a:r>
              <a:rPr lang="cs-CZ" sz="2400" dirty="0"/>
              <a:t>u</a:t>
            </a:r>
            <a:r>
              <a:rPr lang="cs-CZ" sz="2400" dirty="0" smtClean="0"/>
              <a:t>pravuje přípravu, svolání průběh zasedání, hlasování apod. </a:t>
            </a:r>
          </a:p>
          <a:p>
            <a:r>
              <a:rPr lang="cs-CZ" sz="2400" dirty="0"/>
              <a:t>h</a:t>
            </a:r>
            <a:r>
              <a:rPr lang="cs-CZ" sz="2400" dirty="0" smtClean="0"/>
              <a:t>armonogram ŘV je schválen na 1. zasedání</a:t>
            </a:r>
          </a:p>
          <a:p>
            <a:r>
              <a:rPr lang="cs-CZ" sz="2400" dirty="0" smtClean="0"/>
              <a:t>zástup za člena (stejná práva)</a:t>
            </a:r>
          </a:p>
          <a:p>
            <a:r>
              <a:rPr lang="cs-CZ" sz="2400" dirty="0" smtClean="0"/>
              <a:t>účast hostů</a:t>
            </a:r>
          </a:p>
          <a:p>
            <a:r>
              <a:rPr lang="cs-CZ" sz="2400" dirty="0" smtClean="0"/>
              <a:t>ŘV je usnášeníschopný = nadpoloviční většina z celkem 28 členů</a:t>
            </a:r>
          </a:p>
          <a:p>
            <a:r>
              <a:rPr lang="cs-CZ" sz="2400" dirty="0" smtClean="0"/>
              <a:t>procedura písemného projednávání</a:t>
            </a:r>
          </a:p>
          <a:p>
            <a:r>
              <a:rPr lang="cs-CZ" sz="2400" dirty="0" smtClean="0"/>
              <a:t>zápis do 10 p. d. od konání ŘV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4904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Návrh usnesení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42493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/>
              <a:t>Řídící </a:t>
            </a:r>
            <a:r>
              <a:rPr lang="cs-CZ" sz="2400" b="1" dirty="0"/>
              <a:t>výbor schvaluje </a:t>
            </a:r>
            <a:r>
              <a:rPr lang="cs-CZ" sz="2400" b="1" dirty="0" smtClean="0"/>
              <a:t>Jednací řád Řídícího </a:t>
            </a:r>
            <a:r>
              <a:rPr lang="cs-CZ" sz="2400" b="1" dirty="0"/>
              <a:t>výboru projektu Místní akční plány rozvoje vzdělávání II </a:t>
            </a:r>
            <a:r>
              <a:rPr lang="cs-CZ" sz="2400" b="1" dirty="0" smtClean="0"/>
              <a:t>- správní </a:t>
            </a:r>
            <a:r>
              <a:rPr lang="cs-CZ" sz="2400" b="1" dirty="0"/>
              <a:t>obvod Praha 7, </a:t>
            </a: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err="1" smtClean="0"/>
              <a:t>reg</a:t>
            </a:r>
            <a:r>
              <a:rPr lang="cs-CZ" sz="2400" b="1" dirty="0"/>
              <a:t>. č.: </a:t>
            </a:r>
            <a:r>
              <a:rPr lang="cs-CZ" sz="2400" b="1" dirty="0" smtClean="0"/>
              <a:t>CZ.02.3.68/0.0/0.0/17_047/0011690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671016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42617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Volba předsedy a místopředsedy ŘV</a:t>
            </a:r>
            <a:br>
              <a:rPr lang="cs-CZ" b="1" dirty="0" smtClean="0"/>
            </a:br>
            <a:r>
              <a:rPr lang="cs-CZ" b="1" dirty="0"/>
              <a:t>Návrh </a:t>
            </a:r>
            <a:r>
              <a:rPr lang="cs-CZ" b="1" dirty="0" smtClean="0"/>
              <a:t>usnesení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889"/>
            <a:ext cx="8229600" cy="2808312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 smtClean="0"/>
              <a:t>Řídící </a:t>
            </a:r>
            <a:r>
              <a:rPr lang="cs-CZ" sz="2400" b="1" dirty="0"/>
              <a:t>výbor schvaluje </a:t>
            </a: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smtClean="0"/>
              <a:t>na </a:t>
            </a:r>
            <a:r>
              <a:rPr lang="cs-CZ" sz="2400" b="1" dirty="0"/>
              <a:t>post PŘEDSEDKYNĚ, Mgr. </a:t>
            </a:r>
            <a:r>
              <a:rPr lang="cs-CZ" sz="2400" b="1" dirty="0" smtClean="0"/>
              <a:t>Hanu Šiškovou, </a:t>
            </a:r>
          </a:p>
          <a:p>
            <a:pPr marL="0" indent="0" algn="ctr">
              <a:buNone/>
            </a:pPr>
            <a:r>
              <a:rPr lang="cs-CZ" sz="2400" b="1" dirty="0" smtClean="0"/>
              <a:t>a </a:t>
            </a:r>
            <a:r>
              <a:rPr lang="cs-CZ" sz="2400" b="1" dirty="0"/>
              <a:t>na post MÍSTOPŘEDSEDY, Ing. </a:t>
            </a:r>
            <a:r>
              <a:rPr lang="cs-CZ" sz="2400" b="1" dirty="0" smtClean="0"/>
              <a:t>Matyáše Peterku, </a:t>
            </a:r>
          </a:p>
          <a:p>
            <a:pPr marL="0" indent="0" algn="ctr">
              <a:buNone/>
            </a:pPr>
            <a:r>
              <a:rPr lang="cs-CZ" sz="2400" b="1" dirty="0" smtClean="0"/>
              <a:t>Řídícího </a:t>
            </a:r>
            <a:r>
              <a:rPr lang="cs-CZ" sz="2400" b="1" dirty="0"/>
              <a:t>výboru projektu Místní akční plány rozvoje vzdělávání II – správní obvod Praha 7, </a:t>
            </a:r>
            <a:r>
              <a:rPr lang="cs-CZ" sz="2400" b="1" dirty="0" err="1"/>
              <a:t>reg</a:t>
            </a:r>
            <a:r>
              <a:rPr lang="cs-CZ" sz="2400" b="1" dirty="0"/>
              <a:t>. č.: CZ.02.3.68/0.0/0.0/17_047/0011690</a:t>
            </a:r>
          </a:p>
        </p:txBody>
      </p:sp>
    </p:spTree>
    <p:extLst>
      <p:ext uri="{BB962C8B-B14F-4D97-AF65-F5344CB8AC3E}">
        <p14:creationId xmlns:p14="http://schemas.microsoft.com/office/powerpoint/2010/main" val="864781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Pracovní </a:t>
            </a:r>
            <a:r>
              <a:rPr lang="cs-CZ" b="1" dirty="0"/>
              <a:t>skupiny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9"/>
            <a:ext cx="8568952" cy="43924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700" dirty="0" smtClean="0"/>
              <a:t>1</a:t>
            </a:r>
            <a:r>
              <a:rPr lang="cs-CZ" sz="2700" dirty="0"/>
              <a:t>. PS pro </a:t>
            </a:r>
            <a:r>
              <a:rPr lang="cs-CZ" sz="2700" dirty="0" smtClean="0"/>
              <a:t>financování</a:t>
            </a:r>
            <a:endParaRPr lang="cs-CZ" sz="2700" dirty="0"/>
          </a:p>
          <a:p>
            <a:pPr marL="0" indent="0">
              <a:buNone/>
            </a:pPr>
            <a:r>
              <a:rPr lang="cs-CZ" sz="2700" b="1" dirty="0"/>
              <a:t>2. PS pro rozvoj čtenářské gramotnosti a rozvoj </a:t>
            </a:r>
            <a:r>
              <a:rPr lang="cs-CZ" sz="2700" b="1" dirty="0" smtClean="0"/>
              <a:t>potenciálu</a:t>
            </a:r>
          </a:p>
          <a:p>
            <a:pPr marL="0" indent="0">
              <a:buNone/>
            </a:pPr>
            <a:r>
              <a:rPr lang="cs-CZ" sz="2700" b="1" dirty="0"/>
              <a:t> </a:t>
            </a:r>
            <a:r>
              <a:rPr lang="cs-CZ" sz="2700" b="1" dirty="0" smtClean="0"/>
              <a:t>    každého žáka</a:t>
            </a:r>
            <a:endParaRPr lang="cs-CZ" sz="2700" b="1" dirty="0"/>
          </a:p>
          <a:p>
            <a:pPr marL="0" indent="0">
              <a:buNone/>
            </a:pPr>
            <a:r>
              <a:rPr lang="cs-CZ" sz="2700" b="1" dirty="0"/>
              <a:t>3. PS pro rozvoj matematické gramotnosti a rozvoj </a:t>
            </a:r>
            <a:endParaRPr lang="cs-CZ" sz="2700" b="1" dirty="0" smtClean="0"/>
          </a:p>
          <a:p>
            <a:pPr marL="0" indent="0">
              <a:buNone/>
            </a:pPr>
            <a:r>
              <a:rPr lang="cs-CZ" sz="2700" b="1" dirty="0" smtClean="0"/>
              <a:t>     potenciálu </a:t>
            </a:r>
            <a:r>
              <a:rPr lang="cs-CZ" sz="2700" b="1" dirty="0"/>
              <a:t>každého </a:t>
            </a:r>
            <a:r>
              <a:rPr lang="cs-CZ" sz="2700" b="1" dirty="0" smtClean="0"/>
              <a:t>žáka</a:t>
            </a:r>
            <a:endParaRPr lang="cs-CZ" sz="2700" b="1" dirty="0"/>
          </a:p>
          <a:p>
            <a:pPr marL="0" indent="0">
              <a:buNone/>
            </a:pPr>
            <a:r>
              <a:rPr lang="it-IT" sz="2700" dirty="0" smtClean="0"/>
              <a:t>4</a:t>
            </a:r>
            <a:r>
              <a:rPr lang="it-IT" sz="2700" dirty="0"/>
              <a:t>. PS pro rovné </a:t>
            </a:r>
            <a:r>
              <a:rPr lang="it-IT" sz="2700" dirty="0" smtClean="0"/>
              <a:t>příležitosti </a:t>
            </a:r>
            <a:endParaRPr lang="it-IT" sz="2700" dirty="0"/>
          </a:p>
          <a:p>
            <a:pPr marL="0" indent="0">
              <a:buNone/>
            </a:pPr>
            <a:r>
              <a:rPr lang="cs-CZ" sz="2700" b="1" dirty="0"/>
              <a:t>5. PS pro předškolní </a:t>
            </a:r>
            <a:r>
              <a:rPr lang="cs-CZ" sz="2700" b="1" dirty="0" smtClean="0"/>
              <a:t>vzdělávání </a:t>
            </a:r>
            <a:endParaRPr lang="cs-CZ" sz="2700" b="1" dirty="0"/>
          </a:p>
          <a:p>
            <a:pPr marL="0" indent="0">
              <a:buNone/>
            </a:pPr>
            <a:r>
              <a:rPr lang="it-IT" sz="2700" b="1" dirty="0"/>
              <a:t>6. PS pro cizí jazyky </a:t>
            </a:r>
            <a:endParaRPr lang="cs-CZ" sz="2700" b="1" dirty="0" smtClean="0"/>
          </a:p>
          <a:p>
            <a:pPr marL="0" indent="0">
              <a:buNone/>
            </a:pPr>
            <a:endParaRPr lang="cs-CZ" sz="2700" b="1" dirty="0" smtClean="0"/>
          </a:p>
          <a:p>
            <a:r>
              <a:rPr lang="cs-CZ" sz="2700" b="1" dirty="0" smtClean="0"/>
              <a:t>PS 2., 3., 5., 6. průřezové téma = </a:t>
            </a:r>
            <a:r>
              <a:rPr lang="cs-CZ" sz="2700" dirty="0" smtClean="0"/>
              <a:t>podpora digitální gramotnosti a začleňování ICT do procesu vzdělávání</a:t>
            </a:r>
          </a:p>
          <a:p>
            <a:r>
              <a:rPr lang="cs-CZ" sz="2700" dirty="0"/>
              <a:t>v</a:t>
            </a:r>
            <a:r>
              <a:rPr lang="cs-CZ" sz="2700" dirty="0" smtClean="0"/>
              <a:t> čele každé PS - </a:t>
            </a:r>
            <a:r>
              <a:rPr lang="cs-CZ" sz="2700" b="1" dirty="0" smtClean="0"/>
              <a:t>garant pracovních skupin</a:t>
            </a:r>
          </a:p>
          <a:p>
            <a:r>
              <a:rPr lang="cs-CZ" sz="2700" dirty="0" smtClean="0"/>
              <a:t>zastoupeni </a:t>
            </a:r>
            <a:r>
              <a:rPr lang="cs-CZ" sz="2700" dirty="0"/>
              <a:t>aktéři formálního i neformálního </a:t>
            </a:r>
            <a:r>
              <a:rPr lang="cs-CZ" sz="2700" dirty="0" smtClean="0"/>
              <a:t>vzdělávání nejen z oblasti školství, ale i sociální oblasti, IT, finanční gramotnosti, … 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926686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Činnost pracovních skupin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525963"/>
          </a:xfrm>
        </p:spPr>
        <p:txBody>
          <a:bodyPr>
            <a:noAutofit/>
          </a:bodyPr>
          <a:lstStyle/>
          <a:p>
            <a:pPr lvl="0"/>
            <a:r>
              <a:rPr lang="cs-CZ" sz="2100" dirty="0"/>
              <a:t>připomínkování dokumentů (potřeby škol, analytické </a:t>
            </a:r>
            <a:r>
              <a:rPr lang="cs-CZ" sz="2100" dirty="0" smtClean="0"/>
              <a:t>dokumenty, např</a:t>
            </a:r>
            <a:r>
              <a:rPr lang="cs-CZ" sz="2100" dirty="0"/>
              <a:t>. demografická studie vč. podnětů na jejich </a:t>
            </a:r>
            <a:r>
              <a:rPr lang="cs-CZ" sz="2100" dirty="0" smtClean="0"/>
              <a:t>aktualizace), </a:t>
            </a:r>
            <a:r>
              <a:rPr lang="cs-CZ" sz="2100" dirty="0"/>
              <a:t>příp. diskuse v </a:t>
            </a:r>
            <a:r>
              <a:rPr lang="cs-CZ" sz="2100" dirty="0" smtClean="0"/>
              <a:t>PS, přizvání </a:t>
            </a:r>
            <a:r>
              <a:rPr lang="cs-CZ" sz="2100" dirty="0"/>
              <a:t>odborníka (vč. </a:t>
            </a:r>
            <a:r>
              <a:rPr lang="cs-CZ" sz="2100" dirty="0" smtClean="0"/>
              <a:t>zástupce </a:t>
            </a:r>
            <a:r>
              <a:rPr lang="cs-CZ" sz="2100" dirty="0"/>
              <a:t>z jiné </a:t>
            </a:r>
            <a:r>
              <a:rPr lang="cs-CZ" sz="2100" dirty="0" smtClean="0"/>
              <a:t>PS)</a:t>
            </a:r>
            <a:endParaRPr lang="cs-CZ" sz="2100" dirty="0"/>
          </a:p>
          <a:p>
            <a:pPr lvl="0"/>
            <a:r>
              <a:rPr lang="cs-CZ" sz="2100" dirty="0"/>
              <a:t>aktualizace SWOT </a:t>
            </a:r>
            <a:r>
              <a:rPr lang="cs-CZ" sz="2100" dirty="0" smtClean="0"/>
              <a:t>v dané oblasti</a:t>
            </a:r>
          </a:p>
          <a:p>
            <a:pPr lvl="0"/>
            <a:r>
              <a:rPr lang="cs-CZ" sz="2100" dirty="0" smtClean="0"/>
              <a:t>sběr kontaktů </a:t>
            </a:r>
            <a:r>
              <a:rPr lang="cs-CZ" sz="2100" dirty="0"/>
              <a:t>na odborníky v</a:t>
            </a:r>
            <a:r>
              <a:rPr lang="cs-CZ" sz="2100" dirty="0" smtClean="0"/>
              <a:t> daném tématu</a:t>
            </a:r>
          </a:p>
          <a:p>
            <a:pPr lvl="0"/>
            <a:r>
              <a:rPr lang="cs-CZ" sz="2100" dirty="0" smtClean="0"/>
              <a:t>podněty na implementační aktivity zapojení </a:t>
            </a:r>
            <a:r>
              <a:rPr lang="cs-CZ" sz="2100" dirty="0"/>
              <a:t>konkrétních odborníků </a:t>
            </a:r>
            <a:endParaRPr lang="cs-CZ" sz="2100" dirty="0" smtClean="0"/>
          </a:p>
          <a:p>
            <a:pPr lvl="0"/>
            <a:r>
              <a:rPr lang="cs-CZ" sz="2100" dirty="0" smtClean="0"/>
              <a:t>výměna </a:t>
            </a:r>
            <a:r>
              <a:rPr lang="cs-CZ" sz="2100" dirty="0"/>
              <a:t>zkušeností v daném tématu s ohledem na konkrétní potřeby škol</a:t>
            </a:r>
          </a:p>
          <a:p>
            <a:pPr lvl="0"/>
            <a:r>
              <a:rPr lang="cs-CZ" sz="2100" dirty="0"/>
              <a:t>spojení PS v případě zajímavých průřezových </a:t>
            </a:r>
            <a:r>
              <a:rPr lang="cs-CZ" sz="2100" dirty="0" smtClean="0"/>
              <a:t>témat (cca 3 spojené </a:t>
            </a:r>
            <a:r>
              <a:rPr lang="cs-CZ" sz="2100" dirty="0"/>
              <a:t>za </a:t>
            </a:r>
            <a:r>
              <a:rPr lang="cs-CZ" sz="2100" dirty="0" smtClean="0"/>
              <a:t>projekt)</a:t>
            </a:r>
          </a:p>
          <a:p>
            <a:pPr lvl="0"/>
            <a:r>
              <a:rPr lang="cs-CZ" sz="2100" dirty="0" smtClean="0"/>
              <a:t>výsledky průběžné evaluace projektu</a:t>
            </a:r>
            <a:endParaRPr lang="cs-CZ" sz="2100" dirty="0"/>
          </a:p>
          <a:p>
            <a:r>
              <a:rPr lang="cs-CZ" sz="2100" dirty="0"/>
              <a:t>podpora šíření informací o projektu - sdílení </a:t>
            </a:r>
            <a:r>
              <a:rPr lang="cs-CZ" sz="2100" dirty="0" err="1"/>
              <a:t>info</a:t>
            </a:r>
            <a:r>
              <a:rPr lang="cs-CZ" sz="2100" dirty="0"/>
              <a:t> na FB, </a:t>
            </a:r>
            <a:r>
              <a:rPr lang="cs-CZ" sz="2100" dirty="0" smtClean="0"/>
              <a:t>odkazy na zajímavé </a:t>
            </a:r>
            <a:r>
              <a:rPr lang="cs-CZ" sz="2100" dirty="0"/>
              <a:t>odborné informace </a:t>
            </a:r>
            <a:r>
              <a:rPr lang="cs-CZ" sz="2100" dirty="0" smtClean="0"/>
              <a:t>/ weby </a:t>
            </a:r>
            <a:r>
              <a:rPr lang="cs-CZ" sz="2100" dirty="0"/>
              <a:t>/ články </a:t>
            </a:r>
            <a:r>
              <a:rPr lang="cs-CZ" sz="2100" dirty="0" smtClean="0"/>
              <a:t>/ publikace  </a:t>
            </a:r>
            <a:r>
              <a:rPr lang="cs-CZ" sz="2100" dirty="0"/>
              <a:t>/ </a:t>
            </a:r>
            <a:r>
              <a:rPr lang="cs-CZ" sz="2100" dirty="0" smtClean="0"/>
              <a:t>akce 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263134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8584"/>
            <a:ext cx="8229600" cy="1080120"/>
          </a:xfrm>
        </p:spPr>
        <p:txBody>
          <a:bodyPr>
            <a:normAutofit/>
          </a:bodyPr>
          <a:lstStyle/>
          <a:p>
            <a:r>
              <a:rPr lang="cs-CZ" b="1" dirty="0" smtClean="0"/>
              <a:t>Seznam členů pracovních skupin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149042"/>
              </p:ext>
            </p:extLst>
          </p:nvPr>
        </p:nvGraphicFramePr>
        <p:xfrm>
          <a:off x="461703" y="1124744"/>
          <a:ext cx="5472608" cy="2117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4329"/>
                <a:gridCol w="2948279"/>
              </a:tblGrid>
              <a:tr h="322205"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Pracovní skupina pro rovné příležitosti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6379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Mgr. Skalková Jana, </a:t>
                      </a:r>
                      <a:r>
                        <a:rPr lang="cs-CZ" sz="1600" b="1" dirty="0" err="1" smtClean="0"/>
                        <a:t>DiS</a:t>
                      </a:r>
                      <a:r>
                        <a:rPr lang="cs-CZ" sz="1600" b="1" dirty="0" smtClean="0"/>
                        <a:t>.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BPS - Byznys pro společnost, z. s.</a:t>
                      </a:r>
                      <a:endParaRPr lang="cs-CZ" sz="1600" dirty="0"/>
                    </a:p>
                  </a:txBody>
                  <a:tcPr/>
                </a:tc>
              </a:tr>
              <a:tr h="356379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Bc. Sedlmeier Aleš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ZŠ Strossmayerovo náměstí</a:t>
                      </a:r>
                      <a:endParaRPr lang="cs-CZ" sz="1600" dirty="0"/>
                    </a:p>
                  </a:txBody>
                  <a:tcPr/>
                </a:tc>
              </a:tr>
              <a:tr h="356379">
                <a:tc>
                  <a:txBody>
                    <a:bodyPr/>
                    <a:lstStyle/>
                    <a:p>
                      <a:r>
                        <a:rPr lang="cs-CZ" sz="1600" i="0" dirty="0" smtClean="0"/>
                        <a:t>Mgr.</a:t>
                      </a:r>
                      <a:r>
                        <a:rPr lang="cs-CZ" sz="1600" i="0" baseline="0" dirty="0" smtClean="0"/>
                        <a:t> Rada František</a:t>
                      </a:r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ZŠ Strossmayerovo náměstí</a:t>
                      </a:r>
                    </a:p>
                  </a:txBody>
                  <a:tcPr/>
                </a:tc>
              </a:tr>
              <a:tr h="356379">
                <a:tc>
                  <a:txBody>
                    <a:bodyPr/>
                    <a:lstStyle/>
                    <a:p>
                      <a:endParaRPr lang="cs-CZ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56379">
                <a:tc>
                  <a:txBody>
                    <a:bodyPr/>
                    <a:lstStyle/>
                    <a:p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399605"/>
              </p:ext>
            </p:extLst>
          </p:nvPr>
        </p:nvGraphicFramePr>
        <p:xfrm>
          <a:off x="3203848" y="3645024"/>
          <a:ext cx="5112568" cy="218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4329"/>
                <a:gridCol w="2588239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Pracovní skupina pro předškolní vzdělávání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PaeDr. Jakoubková Věra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OSVČ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Volfová Kateřina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OSVČ, digitální gramotnost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i="0" dirty="0" smtClean="0"/>
                        <a:t>Mgr. </a:t>
                      </a:r>
                      <a:r>
                        <a:rPr lang="cs-CZ" sz="1600" i="0" dirty="0" err="1" smtClean="0"/>
                        <a:t>Eklová</a:t>
                      </a:r>
                      <a:r>
                        <a:rPr lang="cs-CZ" sz="1600" i="0" dirty="0" smtClean="0"/>
                        <a:t> Michaela</a:t>
                      </a:r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MŠ Na výšinách, ředitelka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i="0" dirty="0" smtClean="0"/>
                        <a:t>Mgr. Valouchová Eliška</a:t>
                      </a:r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Člověk v tísni, o.p.s.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Patočková Lucie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ZŠ Tusarova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7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6692"/>
            <a:ext cx="8229600" cy="1080120"/>
          </a:xfrm>
        </p:spPr>
        <p:txBody>
          <a:bodyPr>
            <a:normAutofit/>
          </a:bodyPr>
          <a:lstStyle/>
          <a:p>
            <a:r>
              <a:rPr lang="cs-CZ" b="1" dirty="0" smtClean="0"/>
              <a:t>Seznam členů pracovních skupin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590073"/>
              </p:ext>
            </p:extLst>
          </p:nvPr>
        </p:nvGraphicFramePr>
        <p:xfrm>
          <a:off x="467544" y="1075388"/>
          <a:ext cx="5472608" cy="218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4329"/>
                <a:gridCol w="2948279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Pracovní skupina pro cizí jazyky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Mgr. Juříček Jan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ZŠ Strossmayerovo náměstí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Volfová Kateřina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OSVČ, digitální gramotnost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i="0" dirty="0" smtClean="0"/>
                        <a:t>Mgr. Mrkusová Marie</a:t>
                      </a:r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ZŠ Plamínkové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PhDr. Zusková Markéta</a:t>
                      </a:r>
                      <a:endParaRPr lang="cs-CZ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AKCENT International House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03203"/>
              </p:ext>
            </p:extLst>
          </p:nvPr>
        </p:nvGraphicFramePr>
        <p:xfrm>
          <a:off x="3292205" y="3429000"/>
          <a:ext cx="5390256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4329"/>
                <a:gridCol w="2865927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Pracovní skupina pro rozvoj čtenářské gramotnosti a k rozvoji potenciálu každého žáka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Mgr. Růžičková Romana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ZŠ Korunovační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Volfová Kateřina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OSVČ, digitální gramotnost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i="0" dirty="0" smtClean="0"/>
                        <a:t>Mgr. Kafková Michaela</a:t>
                      </a:r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Kritické myšlení, z. s.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i="0" dirty="0" smtClean="0"/>
                        <a:t>Mgr. Tesárková Radovana</a:t>
                      </a:r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Divadelní spolek Ty-já-</a:t>
                      </a:r>
                      <a:r>
                        <a:rPr lang="cs-CZ" sz="1600" dirty="0" err="1" smtClean="0"/>
                        <a:t>tr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Mgr. et </a:t>
                      </a:r>
                      <a:r>
                        <a:rPr lang="cs-CZ" sz="1600" dirty="0" err="1" smtClean="0"/>
                        <a:t>MgA</a:t>
                      </a:r>
                      <a:r>
                        <a:rPr lang="cs-CZ" sz="1600" dirty="0" smtClean="0"/>
                        <a:t>. Hadravová Eva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smtClean="0"/>
                        <a:t>Divadelní spolek Ty-já-tr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38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/>
          </a:bodyPr>
          <a:lstStyle/>
          <a:p>
            <a:r>
              <a:rPr lang="cs-CZ" b="1" dirty="0" smtClean="0"/>
              <a:t>Seznam členů pracovních skupin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110947"/>
              </p:ext>
            </p:extLst>
          </p:nvPr>
        </p:nvGraphicFramePr>
        <p:xfrm>
          <a:off x="484568" y="1052736"/>
          <a:ext cx="5743616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336"/>
                <a:gridCol w="3094280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Pracovní skupina pro rozvoj matematické gramotnosti a k rozvoji potenciálu každého žáka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Volfová Kateřina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OSVČ, digitální gramotnost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i="0" dirty="0" smtClean="0"/>
                        <a:t>Mgr. Marušková Petra</a:t>
                      </a:r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i="0" dirty="0" smtClean="0"/>
                        <a:t>ZŠ Korunovační</a:t>
                      </a:r>
                      <a:endParaRPr lang="cs-CZ" sz="160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Mgr. Antonová Anna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ZŠ Strossmayerovo náměstí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825475"/>
              </p:ext>
            </p:extLst>
          </p:nvPr>
        </p:nvGraphicFramePr>
        <p:xfrm>
          <a:off x="3131840" y="3659868"/>
          <a:ext cx="5565304" cy="218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361"/>
                <a:gridCol w="3130943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Pracovní skupina pro financování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Mgr. Hejnic Jiří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MČ Praha 7, zastupitel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Mgr. Kuběnová Michaela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MŠ U Uranie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i="0" dirty="0" smtClean="0"/>
                        <a:t>Mgr. Kroupa Jan</a:t>
                      </a:r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České centrum </a:t>
                      </a:r>
                      <a:r>
                        <a:rPr lang="cs-CZ" sz="1600" dirty="0" err="1" smtClean="0"/>
                        <a:t>fundraisingu</a:t>
                      </a:r>
                      <a:r>
                        <a:rPr lang="cs-CZ" sz="1600" dirty="0" smtClean="0"/>
                        <a:t>, </a:t>
                      </a:r>
                      <a:r>
                        <a:rPr lang="cs-CZ" sz="1600" dirty="0" err="1" smtClean="0"/>
                        <a:t>z.s</a:t>
                      </a:r>
                      <a:r>
                        <a:rPr lang="cs-CZ" sz="1600" dirty="0" smtClean="0"/>
                        <a:t>.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i="0" dirty="0" smtClean="0"/>
                        <a:t>Mgr. Kettner Bohumil</a:t>
                      </a:r>
                      <a:endParaRPr lang="cs-CZ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FZŠ a MŠ U Studánky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Tesárek Petr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Divadelní spolek Ty-já-</a:t>
                      </a:r>
                      <a:r>
                        <a:rPr lang="cs-CZ" sz="1600" dirty="0" err="1" smtClean="0"/>
                        <a:t>tr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1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Návrh usnesení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/>
              <a:t>Řídící výbor schvaluje složení pracovních skupin projektu </a:t>
            </a: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smtClean="0"/>
              <a:t>Místní </a:t>
            </a:r>
            <a:r>
              <a:rPr lang="cs-CZ" sz="2400" b="1" dirty="0"/>
              <a:t>akční plány rozvoje vzdělávání II </a:t>
            </a:r>
            <a:r>
              <a:rPr lang="cs-CZ" sz="2400" b="1" dirty="0" smtClean="0"/>
              <a:t>- správní </a:t>
            </a:r>
            <a:r>
              <a:rPr lang="cs-CZ" sz="2400" b="1" dirty="0"/>
              <a:t>obvod Praha 7, </a:t>
            </a: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err="1" smtClean="0"/>
              <a:t>reg</a:t>
            </a:r>
            <a:r>
              <a:rPr lang="cs-CZ" sz="2400" b="1" dirty="0"/>
              <a:t>. č.: </a:t>
            </a:r>
            <a:r>
              <a:rPr lang="cs-CZ" sz="2400" b="1" dirty="0" smtClean="0"/>
              <a:t>CZ.02.3.68/0.0/0.0/17_047/0011690</a:t>
            </a:r>
          </a:p>
          <a:p>
            <a:pPr marL="0" indent="0" algn="ctr">
              <a:buNone/>
            </a:pPr>
            <a:r>
              <a:rPr lang="cs-CZ" sz="2400" b="1" dirty="0" smtClean="0"/>
              <a:t> </a:t>
            </a:r>
            <a:r>
              <a:rPr lang="cs-CZ" sz="2400" b="1" dirty="0"/>
              <a:t>dle předloženého návrhu</a:t>
            </a:r>
          </a:p>
        </p:txBody>
      </p:sp>
    </p:spTree>
    <p:extLst>
      <p:ext uri="{BB962C8B-B14F-4D97-AF65-F5344CB8AC3E}">
        <p14:creationId xmlns:p14="http://schemas.microsoft.com/office/powerpoint/2010/main" val="30508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Odborný tým MAP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Mgr. Michaela Svobodová</a:t>
            </a:r>
            <a:r>
              <a:rPr lang="cs-CZ" sz="2400" dirty="0" smtClean="0"/>
              <a:t>, hlavní manažer projektu</a:t>
            </a:r>
          </a:p>
          <a:p>
            <a:r>
              <a:rPr lang="cs-CZ" sz="2400" b="1" dirty="0" smtClean="0"/>
              <a:t>Markéta Kuldová</a:t>
            </a:r>
            <a:r>
              <a:rPr lang="cs-CZ" sz="2400" dirty="0" smtClean="0"/>
              <a:t>, odborný garant plánování a znalostních kapacit, strategického plánování a implementace, koordinátor implementačních aktivit MŠ / ZŠ</a:t>
            </a:r>
          </a:p>
          <a:p>
            <a:r>
              <a:rPr lang="cs-CZ" sz="2400" b="1" dirty="0" smtClean="0"/>
              <a:t>Mgr. Petra Dobiášová</a:t>
            </a:r>
            <a:r>
              <a:rPr lang="cs-CZ" sz="2400" dirty="0" smtClean="0"/>
              <a:t>, odborný garant evaluace a monitoringu</a:t>
            </a:r>
          </a:p>
          <a:p>
            <a:r>
              <a:rPr lang="cs-CZ" sz="2400" b="1" dirty="0" smtClean="0"/>
              <a:t>Bc. Sylva Svobodová</a:t>
            </a:r>
            <a:r>
              <a:rPr lang="cs-CZ" sz="2400" dirty="0" smtClean="0"/>
              <a:t>, metodik pracovních skupin</a:t>
            </a:r>
          </a:p>
          <a:p>
            <a:r>
              <a:rPr lang="cs-CZ" sz="2400" b="1" dirty="0" smtClean="0"/>
              <a:t>Ing. Monika Dolejšová</a:t>
            </a:r>
            <a:r>
              <a:rPr lang="cs-CZ" sz="2400" dirty="0" smtClean="0"/>
              <a:t>, odborný garant komunikace</a:t>
            </a:r>
          </a:p>
          <a:p>
            <a:pPr marL="0" indent="0">
              <a:buNone/>
            </a:pPr>
            <a:r>
              <a:rPr lang="cs-CZ" sz="24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867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b="1" dirty="0" smtClean="0"/>
              <a:t>Program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080" y="1628800"/>
            <a:ext cx="8424936" cy="36004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200" dirty="0"/>
              <a:t>Úvodní </a:t>
            </a:r>
            <a:r>
              <a:rPr lang="cs-CZ" sz="2200" dirty="0" smtClean="0"/>
              <a:t>slovo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/>
              <a:t>Představení projektu a činnosti Řídícího výboru MAP II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Představení jednotlivých členů Řídícího výboru MAP II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Schválení </a:t>
            </a:r>
            <a:r>
              <a:rPr lang="cs-CZ" sz="2200" dirty="0"/>
              <a:t>Statutu a Jednacího řádu Řídícího výboru MAP II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/>
              <a:t>Volba předsedy a místopředsedy Řídícího výboru MAP II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/>
              <a:t>Projednání složení a činnosti Pracovních skupin MAP II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/>
              <a:t>Představení komunikačního plánu MAP II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Plán </a:t>
            </a:r>
            <a:r>
              <a:rPr lang="cs-CZ" sz="2200" dirty="0"/>
              <a:t>aktivit v rámci MAP II do konce </a:t>
            </a:r>
            <a:r>
              <a:rPr lang="cs-CZ" sz="2200" dirty="0" smtClean="0"/>
              <a:t>2019 a dál</a:t>
            </a:r>
            <a:endParaRPr lang="cs-CZ" sz="2200" dirty="0"/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Harmonogram </a:t>
            </a:r>
            <a:r>
              <a:rPr lang="cs-CZ" sz="2200" dirty="0"/>
              <a:t>zasedání Řídícího výboru MAP II </a:t>
            </a:r>
            <a:r>
              <a:rPr lang="cs-CZ" sz="2200" dirty="0" smtClean="0"/>
              <a:t>do konce projektu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Různé</a:t>
            </a:r>
            <a:r>
              <a:rPr lang="cs-CZ" sz="2200" dirty="0"/>
              <a:t>, diskuse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339460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78098"/>
          </a:xfrm>
        </p:spPr>
        <p:txBody>
          <a:bodyPr>
            <a:normAutofit/>
          </a:bodyPr>
          <a:lstStyle/>
          <a:p>
            <a:r>
              <a:rPr lang="cs-CZ" b="1" dirty="0" smtClean="0"/>
              <a:t>Komunikační plán MAP II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224016"/>
              </p:ext>
            </p:extLst>
          </p:nvPr>
        </p:nvGraphicFramePr>
        <p:xfrm>
          <a:off x="251520" y="1124744"/>
          <a:ext cx="8568952" cy="4365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/>
                <a:gridCol w="3600400"/>
                <a:gridCol w="3168352"/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effectLst/>
                        </a:rPr>
                        <a:t>Kdy?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effectLst/>
                        </a:rPr>
                        <a:t>Co?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O </a:t>
                      </a:r>
                      <a:r>
                        <a:rPr lang="cs-CZ" sz="1400" b="1" dirty="0" smtClean="0">
                          <a:effectLst/>
                        </a:rPr>
                        <a:t>čem?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Zahájení realizace </a:t>
                      </a:r>
                      <a:r>
                        <a:rPr lang="cs-CZ" sz="1400" b="1" dirty="0" smtClean="0">
                          <a:effectLst/>
                        </a:rPr>
                        <a:t>projektu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effectLst/>
                        </a:rPr>
                        <a:t>i</a:t>
                      </a:r>
                      <a:r>
                        <a:rPr lang="cs-CZ" sz="1400" dirty="0" smtClean="0">
                          <a:effectLst/>
                        </a:rPr>
                        <a:t>nternetové </a:t>
                      </a:r>
                      <a:r>
                        <a:rPr lang="cs-CZ" sz="1400" dirty="0">
                          <a:effectLst/>
                        </a:rPr>
                        <a:t>stránky </a:t>
                      </a:r>
                      <a:r>
                        <a:rPr lang="cs-CZ" sz="1400" dirty="0" smtClean="0">
                          <a:effectLst/>
                          <a:hlinkClick r:id="rId2"/>
                        </a:rPr>
                        <a:t>https://www.praha7.cz/temata/operacni-programy/op-vyzkum-vyvoj-a-vzdelavani/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err="1">
                          <a:effectLst/>
                        </a:rPr>
                        <a:t>Facebook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  <a:hlinkClick r:id="rId3"/>
                        </a:rPr>
                        <a:t>https://www.facebook.com/mapIIpraha7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endParaRPr lang="cs-CZ" sz="14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>
                          <a:effectLst/>
                        </a:rPr>
                        <a:t>letáky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>
                          <a:effectLst/>
                        </a:rPr>
                        <a:t>zahájení </a:t>
                      </a:r>
                      <a:r>
                        <a:rPr lang="cs-CZ" sz="1400" dirty="0">
                          <a:effectLst/>
                        </a:rPr>
                        <a:t>projektu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>
                          <a:effectLst/>
                        </a:rPr>
                        <a:t>výstupy </a:t>
                      </a:r>
                      <a:r>
                        <a:rPr lang="cs-CZ" sz="1400" dirty="0">
                          <a:effectLst/>
                        </a:rPr>
                        <a:t>z MAP I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>
                          <a:effectLst/>
                        </a:rPr>
                        <a:t>obsazení </a:t>
                      </a:r>
                      <a:r>
                        <a:rPr lang="cs-CZ" sz="1400" dirty="0">
                          <a:effectLst/>
                        </a:rPr>
                        <a:t>PS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26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Zpracování MAP 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effectLst/>
                        </a:rPr>
                        <a:t>i</a:t>
                      </a:r>
                      <a:r>
                        <a:rPr lang="cs-CZ" sz="1400" dirty="0" smtClean="0">
                          <a:effectLst/>
                        </a:rPr>
                        <a:t>nternetové stránky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err="1" smtClean="0">
                          <a:effectLst/>
                        </a:rPr>
                        <a:t>Facebook</a:t>
                      </a:r>
                      <a:r>
                        <a:rPr lang="cs-CZ" sz="1400" dirty="0" smtClean="0">
                          <a:effectLst/>
                        </a:rPr>
                        <a:t> (vč. MČP7,</a:t>
                      </a:r>
                      <a:r>
                        <a:rPr lang="cs-CZ" sz="1400" baseline="0" dirty="0" smtClean="0">
                          <a:effectLst/>
                        </a:rPr>
                        <a:t> MČ Troja) 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endParaRPr lang="cs-CZ" sz="14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>
                          <a:effectLst/>
                        </a:rPr>
                        <a:t>regionální periodika (</a:t>
                      </a:r>
                      <a:r>
                        <a:rPr lang="cs-CZ" sz="1400" dirty="0" err="1" smtClean="0">
                          <a:effectLst/>
                        </a:rPr>
                        <a:t>Hobulet</a:t>
                      </a:r>
                      <a:r>
                        <a:rPr lang="cs-CZ" sz="1400" dirty="0" smtClean="0">
                          <a:effectLst/>
                        </a:rPr>
                        <a:t>, časopis Troja) </a:t>
                      </a:r>
                      <a:endParaRPr lang="cs-CZ" sz="14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effectLst/>
                        </a:rPr>
                        <a:t>l</a:t>
                      </a:r>
                      <a:r>
                        <a:rPr lang="cs-CZ" sz="1400" dirty="0" smtClean="0">
                          <a:effectLst/>
                        </a:rPr>
                        <a:t>etáky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effectLst/>
                        </a:rPr>
                        <a:t>p</a:t>
                      </a:r>
                      <a:r>
                        <a:rPr lang="cs-CZ" sz="1400" dirty="0" smtClean="0">
                          <a:effectLst/>
                        </a:rPr>
                        <a:t>růběžné </a:t>
                      </a:r>
                      <a:r>
                        <a:rPr lang="cs-CZ" sz="1400" dirty="0">
                          <a:effectLst/>
                        </a:rPr>
                        <a:t>informace </a:t>
                      </a:r>
                      <a:endParaRPr lang="cs-CZ" sz="1400" dirty="0" smtClean="0">
                        <a:effectLst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smtClean="0">
                          <a:effectLst/>
                        </a:rPr>
                        <a:t>výstupy </a:t>
                      </a:r>
                      <a:r>
                        <a:rPr lang="cs-CZ" sz="1400" dirty="0">
                          <a:effectLst/>
                        </a:rPr>
                        <a:t>SWOT3 analýz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27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Strategický rámec 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effectLst/>
                        </a:rPr>
                        <a:t>i</a:t>
                      </a:r>
                      <a:r>
                        <a:rPr lang="cs-CZ" sz="1400" dirty="0" smtClean="0">
                          <a:effectLst/>
                        </a:rPr>
                        <a:t>nternetové </a:t>
                      </a:r>
                      <a:r>
                        <a:rPr lang="cs-CZ" sz="1400" dirty="0">
                          <a:effectLst/>
                        </a:rPr>
                        <a:t>stránky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err="1">
                          <a:effectLst/>
                        </a:rPr>
                        <a:t>Facebook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effectLst/>
                        </a:rPr>
                        <a:t>l</a:t>
                      </a:r>
                      <a:r>
                        <a:rPr lang="cs-CZ" sz="1400" dirty="0" smtClean="0">
                          <a:effectLst/>
                        </a:rPr>
                        <a:t>etáky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effectLst/>
                        </a:rPr>
                        <a:t>p</a:t>
                      </a:r>
                      <a:r>
                        <a:rPr lang="cs-CZ" sz="1400" dirty="0" smtClean="0">
                          <a:effectLst/>
                        </a:rPr>
                        <a:t>růběžné </a:t>
                      </a:r>
                      <a:r>
                        <a:rPr lang="cs-CZ" sz="1400" dirty="0">
                          <a:effectLst/>
                        </a:rPr>
                        <a:t>informování a představení výstupů z jednotlivých fází zpracování </a:t>
                      </a:r>
                    </a:p>
                  </a:txBody>
                  <a:tcPr marL="68580" marR="68580" marT="0" marB="0" anchor="ctr"/>
                </a:tc>
              </a:tr>
              <a:tr h="930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Výstupy minimálně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b="1" dirty="0" smtClean="0">
                          <a:effectLst/>
                        </a:rPr>
                        <a:t>celkem 4 novinové články / rok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400" b="1" dirty="0" smtClean="0">
                          <a:effectLst/>
                        </a:rPr>
                        <a:t>1 tisková zpráva po aktualizaci</a:t>
                      </a:r>
                      <a:r>
                        <a:rPr lang="cs-CZ" sz="1400" b="1" baseline="0" dirty="0" smtClean="0">
                          <a:effectLst/>
                        </a:rPr>
                        <a:t> MAP</a:t>
                      </a:r>
                      <a:endParaRPr lang="cs-CZ" sz="1400" b="1" dirty="0" smtClean="0">
                        <a:effectLst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cs-CZ" sz="1400" b="1" dirty="0" smtClean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400" b="1" dirty="0" smtClean="0">
                          <a:effectLst/>
                        </a:rPr>
                        <a:t>1 tisková beseda nebo jiná forma</a:t>
                      </a:r>
                      <a:r>
                        <a:rPr lang="cs-CZ" sz="1400" b="1" baseline="0" dirty="0" smtClean="0">
                          <a:effectLst/>
                        </a:rPr>
                        <a:t> </a:t>
                      </a:r>
                      <a:r>
                        <a:rPr lang="cs-CZ" sz="1400" b="1" dirty="0" smtClean="0">
                          <a:effectLst/>
                        </a:rPr>
                        <a:t>setkání s novináři po aktualizaci</a:t>
                      </a:r>
                      <a:r>
                        <a:rPr lang="cs-CZ" sz="1400" b="1" baseline="0" dirty="0" smtClean="0">
                          <a:effectLst/>
                        </a:rPr>
                        <a:t> MAP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400" b="1" dirty="0" smtClean="0">
                          <a:effectLst/>
                        </a:rPr>
                        <a:t>konzultace plánu </a:t>
                      </a:r>
                      <a:endParaRPr lang="cs-CZ" sz="14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367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78098"/>
          </a:xfrm>
        </p:spPr>
        <p:txBody>
          <a:bodyPr>
            <a:normAutofit/>
          </a:bodyPr>
          <a:lstStyle/>
          <a:p>
            <a:r>
              <a:rPr lang="cs-CZ" b="1" dirty="0"/>
              <a:t>Komunikační nástroje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s</a:t>
            </a:r>
            <a:r>
              <a:rPr lang="cs-CZ" sz="2400" dirty="0" smtClean="0"/>
              <a:t>eznamy </a:t>
            </a:r>
            <a:r>
              <a:rPr lang="cs-CZ" sz="2400" dirty="0"/>
              <a:t>a adresáře	</a:t>
            </a:r>
          </a:p>
          <a:p>
            <a:r>
              <a:rPr lang="cs-CZ" sz="2400" dirty="0"/>
              <a:t>e</a:t>
            </a:r>
            <a:r>
              <a:rPr lang="cs-CZ" sz="2400" dirty="0" smtClean="0"/>
              <a:t>lektronická </a:t>
            </a:r>
            <a:r>
              <a:rPr lang="cs-CZ" sz="2400" dirty="0"/>
              <a:t>komunikace	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sobní </a:t>
            </a:r>
            <a:r>
              <a:rPr lang="cs-CZ" sz="2400" dirty="0"/>
              <a:t>komunikace	</a:t>
            </a:r>
          </a:p>
          <a:p>
            <a:r>
              <a:rPr lang="cs-CZ" sz="2400" dirty="0"/>
              <a:t>t</a:t>
            </a:r>
            <a:r>
              <a:rPr lang="cs-CZ" sz="2400" dirty="0" smtClean="0"/>
              <a:t>elefonická </a:t>
            </a:r>
            <a:r>
              <a:rPr lang="cs-CZ" sz="2400" dirty="0"/>
              <a:t>komunikace	</a:t>
            </a:r>
          </a:p>
          <a:p>
            <a:r>
              <a:rPr lang="cs-CZ" sz="2400" dirty="0"/>
              <a:t>w</a:t>
            </a:r>
            <a:r>
              <a:rPr lang="cs-CZ" sz="2400" dirty="0" smtClean="0"/>
              <a:t>ebová stránka </a:t>
            </a:r>
            <a:r>
              <a:rPr lang="cs-CZ" sz="2400" dirty="0">
                <a:hlinkClick r:id="rId2"/>
              </a:rPr>
              <a:t>https://www.praha7.cz/temata/operacni-programy/op-vyzkum-vyvoj-a-vzdelavani/</a:t>
            </a:r>
            <a:r>
              <a:rPr lang="cs-CZ" sz="2400" dirty="0"/>
              <a:t> 	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ociální </a:t>
            </a:r>
            <a:r>
              <a:rPr lang="cs-CZ" sz="2400" dirty="0"/>
              <a:t>sítě	</a:t>
            </a:r>
            <a:r>
              <a:rPr lang="cs-CZ" sz="2400" dirty="0">
                <a:hlinkClick r:id="rId3"/>
              </a:rPr>
              <a:t> https://www.facebook.com/mapIIpraha7</a:t>
            </a:r>
            <a:r>
              <a:rPr lang="cs-CZ" sz="2400" dirty="0"/>
              <a:t> 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dílený </a:t>
            </a:r>
            <a:r>
              <a:rPr lang="cs-CZ" sz="2400" dirty="0"/>
              <a:t>disk	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édia</a:t>
            </a:r>
            <a:r>
              <a:rPr lang="cs-CZ" sz="2400" dirty="0"/>
              <a:t>	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eřejné akce</a:t>
            </a:r>
            <a:endParaRPr lang="cs-CZ" sz="2400" dirty="0"/>
          </a:p>
          <a:p>
            <a:r>
              <a:rPr lang="cs-CZ" sz="2400" dirty="0"/>
              <a:t>l</a:t>
            </a:r>
            <a:r>
              <a:rPr lang="cs-CZ" sz="2400" dirty="0" smtClean="0"/>
              <a:t>etáky</a:t>
            </a:r>
            <a:r>
              <a:rPr lang="cs-CZ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8466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78098"/>
          </a:xfrm>
        </p:spPr>
        <p:txBody>
          <a:bodyPr>
            <a:normAutofit/>
          </a:bodyPr>
          <a:lstStyle/>
          <a:p>
            <a:r>
              <a:rPr lang="cs-CZ" b="1" dirty="0"/>
              <a:t>Návrh usnesení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Řídící výbor bere na vědomí Komunikační plán projektu Místní akční plány rozvoje vzdělávání II – správní obvod Praha 7, </a:t>
            </a:r>
            <a:r>
              <a:rPr lang="cs-CZ" dirty="0" err="1"/>
              <a:t>reg</a:t>
            </a:r>
            <a:r>
              <a:rPr lang="cs-CZ" dirty="0"/>
              <a:t>. č.: CZ.02.3.68/0.0/0.0/17_047/0011690 dle předloženého návrhu.</a:t>
            </a:r>
          </a:p>
        </p:txBody>
      </p:sp>
    </p:spTree>
    <p:extLst>
      <p:ext uri="{BB962C8B-B14F-4D97-AF65-F5344CB8AC3E}">
        <p14:creationId xmlns:p14="http://schemas.microsoft.com/office/powerpoint/2010/main" val="4271323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r>
              <a:rPr lang="cs-CZ" b="1" dirty="0" smtClean="0"/>
              <a:t>Aktuální stav realizace MAP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4133056"/>
          </a:xfrm>
        </p:spPr>
        <p:txBody>
          <a:bodyPr>
            <a:noAutofit/>
          </a:bodyPr>
          <a:lstStyle/>
          <a:p>
            <a:r>
              <a:rPr lang="cs-CZ" sz="2400" dirty="0"/>
              <a:t>s</a:t>
            </a:r>
            <a:r>
              <a:rPr lang="cs-CZ" sz="2400" dirty="0" smtClean="0"/>
              <a:t>běr potřeb škol (osobní setkání x dotazník)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yhodnocení realizace aktivit MAP I</a:t>
            </a:r>
          </a:p>
          <a:p>
            <a:r>
              <a:rPr lang="cs-CZ" sz="2400" dirty="0" smtClean="0"/>
              <a:t>I. setkání pracovních</a:t>
            </a:r>
            <a:r>
              <a:rPr lang="cs-CZ" sz="2400" dirty="0"/>
              <a:t> </a:t>
            </a:r>
            <a:r>
              <a:rPr lang="cs-CZ" sz="2400" dirty="0" smtClean="0"/>
              <a:t>skupin</a:t>
            </a:r>
          </a:p>
          <a:p>
            <a:r>
              <a:rPr lang="cs-CZ" sz="2400" dirty="0"/>
              <a:t>u</a:t>
            </a:r>
            <a:r>
              <a:rPr lang="cs-CZ" sz="2400" dirty="0" smtClean="0"/>
              <a:t>stavující platforma pro PS pro rovné příležitosti</a:t>
            </a:r>
          </a:p>
          <a:p>
            <a:r>
              <a:rPr lang="cs-CZ" sz="2400" dirty="0" smtClean="0"/>
              <a:t>realizované další akce</a:t>
            </a:r>
          </a:p>
          <a:p>
            <a:pPr marL="803275" indent="-442913">
              <a:buFont typeface="Wingdings" panose="05000000000000000000" pitchFamily="2" charset="2"/>
              <a:buChar char="ü"/>
            </a:pPr>
            <a:r>
              <a:rPr lang="cs-CZ" sz="2400" dirty="0"/>
              <a:t>s</a:t>
            </a:r>
            <a:r>
              <a:rPr lang="cs-CZ" sz="2400" dirty="0" smtClean="0"/>
              <a:t>etkání </a:t>
            </a:r>
            <a:r>
              <a:rPr lang="cs-CZ" sz="2400" dirty="0"/>
              <a:t>š</a:t>
            </a:r>
            <a:r>
              <a:rPr lang="cs-CZ" sz="2400" dirty="0" smtClean="0"/>
              <a:t>kolních koordinátorů</a:t>
            </a:r>
          </a:p>
          <a:p>
            <a:pPr marL="803275" indent="-442913">
              <a:buFont typeface="Wingdings" panose="05000000000000000000" pitchFamily="2" charset="2"/>
              <a:buChar char="ü"/>
            </a:pPr>
            <a:r>
              <a:rPr lang="cs-CZ" sz="2400" dirty="0" smtClean="0"/>
              <a:t>seminář Dobrá škola pro všechny</a:t>
            </a:r>
          </a:p>
          <a:p>
            <a:pPr marL="803275" indent="-442913">
              <a:buFont typeface="Wingdings" panose="05000000000000000000" pitchFamily="2" charset="2"/>
              <a:buChar char="ü"/>
            </a:pPr>
            <a:r>
              <a:rPr lang="cs-CZ" sz="2400" dirty="0" smtClean="0"/>
              <a:t>workshop Změna financování regionálního školství</a:t>
            </a:r>
            <a:endParaRPr lang="cs-CZ" sz="2400" dirty="0"/>
          </a:p>
          <a:p>
            <a:r>
              <a:rPr lang="cs-CZ" sz="2400" dirty="0" smtClean="0"/>
              <a:t>síťování aktérů působících ve vzdělávání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8305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80120"/>
          </a:xfrm>
        </p:spPr>
        <p:txBody>
          <a:bodyPr>
            <a:normAutofit/>
          </a:bodyPr>
          <a:lstStyle/>
          <a:p>
            <a:r>
              <a:rPr lang="cs-CZ" b="1" dirty="0" smtClean="0"/>
              <a:t>Plánované aktivity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507288" cy="4395310"/>
          </a:xfrm>
        </p:spPr>
        <p:txBody>
          <a:bodyPr>
            <a:noAutofit/>
          </a:bodyPr>
          <a:lstStyle/>
          <a:p>
            <a:r>
              <a:rPr lang="pl-PL" sz="2400" dirty="0" smtClean="0"/>
              <a:t>4. a 18. 11. 2019 - úvod do supervize pro ředitele a pedagogy</a:t>
            </a:r>
          </a:p>
          <a:p>
            <a:r>
              <a:rPr lang="pl-PL" sz="2400" dirty="0" smtClean="0"/>
              <a:t>19. 11. 2019 - seminář k problematice GDPR</a:t>
            </a:r>
          </a:p>
          <a:p>
            <a:r>
              <a:rPr lang="pl-PL" sz="2400" dirty="0" smtClean="0"/>
              <a:t>29.- 30.11</a:t>
            </a:r>
            <a:r>
              <a:rPr lang="pl-PL" sz="2400" dirty="0"/>
              <a:t>. </a:t>
            </a:r>
            <a:r>
              <a:rPr lang="pl-PL" sz="2400" dirty="0" smtClean="0"/>
              <a:t>2019 - </a:t>
            </a:r>
            <a:r>
              <a:rPr lang="pl-PL" sz="2400" dirty="0"/>
              <a:t>Veletrh MAP pořádaný SKAV </a:t>
            </a:r>
            <a:endParaRPr lang="pl-PL" sz="2400" dirty="0" smtClean="0"/>
          </a:p>
          <a:p>
            <a:r>
              <a:rPr lang="pl-PL" sz="2400" dirty="0"/>
              <a:t>4. 12. 2019 - workshop ke strategickému plánování</a:t>
            </a:r>
          </a:p>
          <a:p>
            <a:r>
              <a:rPr lang="pl-PL" sz="2400" dirty="0" smtClean="0"/>
              <a:t>10. 12. 2019 - společné setkání ředitelů MŠ / ZŠ / SŠ</a:t>
            </a:r>
          </a:p>
          <a:p>
            <a:r>
              <a:rPr lang="pl-PL" sz="2400" dirty="0" smtClean="0"/>
              <a:t>01 / 2020 - I. setkání garantů pracovních skupin</a:t>
            </a:r>
          </a:p>
          <a:p>
            <a:r>
              <a:rPr lang="pl-PL" sz="2400" dirty="0" smtClean="0"/>
              <a:t>01 / 2020 - II. setkání pracovních skupin</a:t>
            </a:r>
          </a:p>
          <a:p>
            <a:r>
              <a:rPr lang="pl-PL" sz="2400" dirty="0" smtClean="0"/>
              <a:t>01 / 2020 - 2. zasedání ŘV MAP II</a:t>
            </a:r>
          </a:p>
          <a:p>
            <a:r>
              <a:rPr lang="pl-PL" sz="2400" dirty="0" smtClean="0"/>
              <a:t>02 / 2020 - II. setkání školních koordinátorů</a:t>
            </a:r>
          </a:p>
          <a:p>
            <a:r>
              <a:rPr lang="pl-PL" sz="2400" smtClean="0"/>
              <a:t>aktualizace </a:t>
            </a:r>
            <a:r>
              <a:rPr lang="pl-PL" sz="2400" dirty="0" smtClean="0"/>
              <a:t>demografické studie </a:t>
            </a:r>
            <a:r>
              <a:rPr lang="pl-PL" sz="2400" smtClean="0"/>
              <a:t>Prahy 7; síťování odborníků; ...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486587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Plánované aktivity - podněty aktérů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507288" cy="4133056"/>
          </a:xfrm>
        </p:spPr>
        <p:txBody>
          <a:bodyPr>
            <a:noAutofit/>
          </a:bodyPr>
          <a:lstStyle/>
          <a:p>
            <a:r>
              <a:rPr lang="pl-PL" sz="2000" dirty="0"/>
              <a:t>s</a:t>
            </a:r>
            <a:r>
              <a:rPr lang="pl-PL" sz="2000" dirty="0" smtClean="0"/>
              <a:t>yndrom vyhoření</a:t>
            </a:r>
          </a:p>
          <a:p>
            <a:r>
              <a:rPr lang="pl-PL" sz="2000" dirty="0" smtClean="0"/>
              <a:t>pracovněprávní problematika</a:t>
            </a:r>
          </a:p>
          <a:p>
            <a:r>
              <a:rPr lang="pl-PL" sz="2000" dirty="0" smtClean="0"/>
              <a:t>komunikace rodič - škola</a:t>
            </a:r>
          </a:p>
          <a:p>
            <a:r>
              <a:rPr lang="pl-PL" sz="2000" dirty="0" smtClean="0"/>
              <a:t>kritické myšlení</a:t>
            </a:r>
          </a:p>
          <a:p>
            <a:r>
              <a:rPr lang="pl-PL" sz="2000" dirty="0" smtClean="0"/>
              <a:t>spolupráce s OSPOD, PPP apod.</a:t>
            </a:r>
          </a:p>
          <a:p>
            <a:r>
              <a:rPr lang="pl-PL" sz="2000" dirty="0"/>
              <a:t>pro rodiče </a:t>
            </a:r>
            <a:r>
              <a:rPr lang="pl-PL" sz="2000" dirty="0" smtClean="0"/>
              <a:t>- </a:t>
            </a:r>
            <a:r>
              <a:rPr lang="pl-PL" sz="2000" dirty="0"/>
              <a:t>jak pomoci řešit problémy jejich dětí</a:t>
            </a:r>
            <a:r>
              <a:rPr lang="pl-PL" sz="2000" dirty="0" smtClean="0"/>
              <a:t>?</a:t>
            </a:r>
          </a:p>
          <a:p>
            <a:r>
              <a:rPr lang="pl-PL" sz="2000" dirty="0" smtClean="0"/>
              <a:t>manažerský mentorink</a:t>
            </a:r>
          </a:p>
          <a:p>
            <a:r>
              <a:rPr lang="pl-PL" sz="2000" dirty="0"/>
              <a:t>třídní kolektiv a jak jej budovat a </a:t>
            </a:r>
            <a:r>
              <a:rPr lang="pl-PL" sz="2000" dirty="0" smtClean="0"/>
              <a:t>udržovat</a:t>
            </a:r>
          </a:p>
          <a:p>
            <a:r>
              <a:rPr lang="pl-PL" sz="2000" dirty="0" smtClean="0"/>
              <a:t>školská sociální práce</a:t>
            </a:r>
          </a:p>
          <a:p>
            <a:r>
              <a:rPr lang="pl-PL" sz="2000" dirty="0" smtClean="0"/>
              <a:t>akce pro výchovné poradce / preventisty</a:t>
            </a:r>
          </a:p>
          <a:p>
            <a:r>
              <a:rPr lang="pl-PL" sz="2000" dirty="0" smtClean="0"/>
              <a:t>sdílení zkušeností vedoucích jídelen, družin apod.</a:t>
            </a:r>
          </a:p>
          <a:p>
            <a:r>
              <a:rPr lang="pl-PL" sz="2000" dirty="0"/>
              <a:t>p</a:t>
            </a:r>
            <a:r>
              <a:rPr lang="pl-PL" sz="2000" dirty="0" smtClean="0"/>
              <a:t>ro zřizovatele – seminář s ČŠI / sdílení dobré praxe s MČ Praha X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030089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r>
              <a:rPr lang="cs-CZ" b="1" dirty="0" smtClean="0"/>
              <a:t>Harmonogram zasedání ŘV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507288" cy="4133056"/>
          </a:xfrm>
        </p:spPr>
        <p:txBody>
          <a:bodyPr>
            <a:noAutofit/>
          </a:bodyPr>
          <a:lstStyle/>
          <a:p>
            <a:pPr lvl="0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pl-PL" sz="28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071841"/>
              </p:ext>
            </p:extLst>
          </p:nvPr>
        </p:nvGraphicFramePr>
        <p:xfrm>
          <a:off x="1619672" y="198884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2022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23. ledna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leden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leden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14. května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květen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květen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5. listopadu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listopad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87624" y="4365104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 případě naléhavé potřeby schválení materiálu / dokumentu / … </a:t>
            </a:r>
          </a:p>
          <a:p>
            <a:pPr algn="ctr"/>
            <a:r>
              <a:rPr lang="cs-CZ" dirty="0" smtClean="0"/>
              <a:t>proběhne hlasování písemnou procedurou.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590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r>
              <a:rPr lang="cs-CZ" b="1" dirty="0" smtClean="0"/>
              <a:t>Návrh usnesení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507288" cy="4133056"/>
          </a:xfrm>
        </p:spPr>
        <p:txBody>
          <a:bodyPr>
            <a:noAutofit/>
          </a:bodyPr>
          <a:lstStyle/>
          <a:p>
            <a:pPr lvl="0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pl-PL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988840"/>
            <a:ext cx="84249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/>
              <a:t>Řídící výbor schvaluje harmonogram zasedání </a:t>
            </a: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smtClean="0"/>
              <a:t>Řídícího </a:t>
            </a:r>
            <a:r>
              <a:rPr lang="cs-CZ" sz="2400" b="1" dirty="0"/>
              <a:t>výboru projektu Místní akční plány rozvoje vzdělávání II – správní obvod Praha 7, </a:t>
            </a: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err="1" smtClean="0"/>
              <a:t>reg</a:t>
            </a:r>
            <a:r>
              <a:rPr lang="cs-CZ" sz="2400" b="1" dirty="0"/>
              <a:t>. č.: </a:t>
            </a:r>
            <a:r>
              <a:rPr lang="cs-CZ" sz="2400" b="1"/>
              <a:t>CZ.02.3.68/0.0/0.0/17_047/0011690 </a:t>
            </a:r>
            <a:endParaRPr lang="cs-CZ" sz="2400" b="1" smtClean="0"/>
          </a:p>
          <a:p>
            <a:pPr marL="0" indent="0" algn="ctr">
              <a:buNone/>
            </a:pPr>
            <a:r>
              <a:rPr lang="cs-CZ" sz="2400" b="1" smtClean="0"/>
              <a:t>dle </a:t>
            </a:r>
            <a:r>
              <a:rPr lang="cs-CZ" sz="2400" b="1" dirty="0"/>
              <a:t>předloženého návrhu</a:t>
            </a:r>
          </a:p>
        </p:txBody>
      </p:sp>
    </p:spTree>
    <p:extLst>
      <p:ext uri="{BB962C8B-B14F-4D97-AF65-F5344CB8AC3E}">
        <p14:creationId xmlns:p14="http://schemas.microsoft.com/office/powerpoint/2010/main" val="2216642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r>
              <a:rPr lang="cs-CZ" b="1" dirty="0" smtClean="0"/>
              <a:t>Různé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133056"/>
          </a:xfrm>
        </p:spPr>
        <p:txBody>
          <a:bodyPr>
            <a:noAutofit/>
          </a:bodyPr>
          <a:lstStyle/>
          <a:p>
            <a:r>
              <a:rPr lang="pl-PL" sz="2400" dirty="0"/>
              <a:t>d</a:t>
            </a:r>
            <a:r>
              <a:rPr lang="pl-PL" sz="2400" dirty="0" smtClean="0"/>
              <a:t>oplnění adresáře pedagogů dle předmětů vyučování</a:t>
            </a:r>
          </a:p>
          <a:p>
            <a:r>
              <a:rPr lang="pl-PL" sz="2400" dirty="0"/>
              <a:t>p</a:t>
            </a:r>
            <a:r>
              <a:rPr lang="pl-PL" sz="2400" dirty="0" smtClean="0"/>
              <a:t>rolink z webů zapojených subjektů na web MAP II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b="1" dirty="0" smtClean="0"/>
              <a:t>Diskuse:</a:t>
            </a:r>
          </a:p>
          <a:p>
            <a:r>
              <a:rPr lang="pl-PL" sz="2400" dirty="0" smtClean="0"/>
              <a:t>očekávání zapojených aktérů od MAP II</a:t>
            </a:r>
          </a:p>
          <a:p>
            <a:r>
              <a:rPr lang="pl-PL" sz="2400" dirty="0" smtClean="0"/>
              <a:t>konkrétní přínosy projektu</a:t>
            </a:r>
          </a:p>
          <a:p>
            <a:r>
              <a:rPr lang="pl-PL" sz="2400" dirty="0" smtClean="0"/>
              <a:t>doporučení pro realizační tým</a:t>
            </a:r>
          </a:p>
          <a:p>
            <a:endParaRPr lang="pl-PL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852936"/>
            <a:ext cx="2871817" cy="205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1101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2736304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Děkujeme za pozornost.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620688"/>
            <a:ext cx="3682164" cy="245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73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230425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Úvodní slovo</a:t>
            </a:r>
            <a:br>
              <a:rPr lang="cs-CZ" b="1" dirty="0"/>
            </a:br>
            <a:r>
              <a:rPr lang="cs-CZ" b="1" dirty="0" smtClean="0"/>
              <a:t>paní </a:t>
            </a:r>
            <a:r>
              <a:rPr lang="cs-CZ" b="1" dirty="0"/>
              <a:t>radní za </a:t>
            </a:r>
            <a:r>
              <a:rPr lang="cs-CZ" b="1" dirty="0" smtClean="0"/>
              <a:t>školství a agendy MA 21, </a:t>
            </a:r>
            <a:br>
              <a:rPr lang="cs-CZ" b="1" dirty="0" smtClean="0"/>
            </a:br>
            <a:r>
              <a:rPr lang="cs-CZ" b="1" dirty="0" smtClean="0"/>
              <a:t>Mgr</a:t>
            </a:r>
            <a:r>
              <a:rPr lang="cs-CZ" b="1" dirty="0"/>
              <a:t>. </a:t>
            </a:r>
            <a:r>
              <a:rPr lang="cs-CZ" b="1" dirty="0" smtClean="0"/>
              <a:t>Hany Šiškové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28983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Představení projektu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64096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smtClean="0"/>
              <a:t>Hlavní cíl:</a:t>
            </a:r>
          </a:p>
          <a:p>
            <a:r>
              <a:rPr lang="cs-CZ" sz="2200" dirty="0" smtClean="0"/>
              <a:t>Zvýšit kvalitu školství na Sedmičce nebo minimálně k tomu přispět</a:t>
            </a:r>
          </a:p>
          <a:p>
            <a:pPr marL="0" indent="0">
              <a:buNone/>
            </a:pPr>
            <a:r>
              <a:rPr lang="cs-CZ" sz="2200" b="1" dirty="0" smtClean="0"/>
              <a:t>Dílčí cíle:</a:t>
            </a:r>
          </a:p>
          <a:p>
            <a:r>
              <a:rPr lang="cs-CZ" sz="2200" dirty="0" smtClean="0"/>
              <a:t>Zapojit do hlavního cíle relevantní aktéry ze Sedmičky </a:t>
            </a:r>
          </a:p>
          <a:p>
            <a:r>
              <a:rPr lang="cs-CZ" sz="2200" dirty="0" smtClean="0"/>
              <a:t>Přispět k tomu, že zapojené školy budou strategicky plánovat</a:t>
            </a:r>
          </a:p>
          <a:p>
            <a:r>
              <a:rPr lang="cs-CZ" sz="2200" dirty="0" smtClean="0"/>
              <a:t>„Resuscitovat“ aktivity MAP 2016/2017</a:t>
            </a:r>
          </a:p>
          <a:p>
            <a:r>
              <a:rPr lang="cs-CZ" sz="2200" dirty="0" smtClean="0"/>
              <a:t>Zajistit udržitelnost aktivit projektu</a:t>
            </a:r>
          </a:p>
          <a:p>
            <a:pPr marL="0" indent="0">
              <a:buNone/>
            </a:pPr>
            <a:r>
              <a:rPr lang="cs-CZ" sz="2200" b="1" dirty="0" smtClean="0"/>
              <a:t>Výstupy:</a:t>
            </a:r>
          </a:p>
          <a:p>
            <a:r>
              <a:rPr lang="cs-CZ" sz="2200" dirty="0" smtClean="0"/>
              <a:t>Aktualizovaný Strategický rámec MAP II schválený ŘV MAP II a RMČ</a:t>
            </a:r>
          </a:p>
          <a:p>
            <a:r>
              <a:rPr lang="cs-CZ" sz="2200" dirty="0" smtClean="0"/>
              <a:t>Akční plán min. do 2023</a:t>
            </a:r>
          </a:p>
          <a:p>
            <a:r>
              <a:rPr lang="cs-CZ" sz="2200" dirty="0" smtClean="0"/>
              <a:t>Vznik 6 odborných platforem, akce pro členy ŘV, pedagogy, rodiče, …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6470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Kdo se na tom podílí</a:t>
            </a:r>
            <a:endParaRPr lang="cs-CZ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95605"/>
              </p:ext>
            </p:extLst>
          </p:nvPr>
        </p:nvGraphicFramePr>
        <p:xfrm>
          <a:off x="457200" y="1600201"/>
          <a:ext cx="8229600" cy="3917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107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Řídící výbor MAP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10000"/>
          </a:bodyPr>
          <a:lstStyle/>
          <a:p>
            <a:pPr marL="0" lvl="2" indent="0">
              <a:buNone/>
            </a:pPr>
            <a:r>
              <a:rPr lang="cs-CZ" sz="2500" dirty="0" smtClean="0"/>
              <a:t>Řídící </a:t>
            </a:r>
            <a:r>
              <a:rPr lang="cs-CZ" sz="2500" dirty="0"/>
              <a:t>výbor projednává, připomínkuje, navrhuje a schvaluje:</a:t>
            </a:r>
          </a:p>
          <a:p>
            <a:pPr marL="360363" lvl="2" indent="-360363"/>
            <a:r>
              <a:rPr lang="cs-CZ" sz="2500" dirty="0" smtClean="0"/>
              <a:t>předsedu </a:t>
            </a:r>
            <a:r>
              <a:rPr lang="cs-CZ" sz="2500" dirty="0"/>
              <a:t>a místopředsedu Řídícího výboru MAP II</a:t>
            </a:r>
          </a:p>
          <a:p>
            <a:pPr marL="360363" lvl="2" indent="-360363"/>
            <a:r>
              <a:rPr lang="cs-CZ" sz="2500" dirty="0"/>
              <a:t>složení </a:t>
            </a:r>
            <a:r>
              <a:rPr lang="cs-CZ" sz="2500" dirty="0" smtClean="0"/>
              <a:t>pracovních skupin (PS)</a:t>
            </a:r>
            <a:endParaRPr lang="cs-CZ" sz="2500" dirty="0"/>
          </a:p>
          <a:p>
            <a:pPr marL="360363" lvl="2" indent="-360363"/>
            <a:r>
              <a:rPr lang="cs-CZ" sz="2500" dirty="0"/>
              <a:t>Statut a Jednací řád Řídícího výboru MAP II</a:t>
            </a:r>
          </a:p>
          <a:p>
            <a:pPr marL="360363" lvl="2" indent="-360363"/>
            <a:r>
              <a:rPr lang="cs-CZ" sz="2500" dirty="0"/>
              <a:t>vizi, strategické cíle a prioritní oblasti rozvoje vzdělávání </a:t>
            </a:r>
            <a:endParaRPr lang="cs-CZ" sz="2500" dirty="0" smtClean="0"/>
          </a:p>
          <a:p>
            <a:pPr marL="360363" lvl="2" indent="-360363"/>
            <a:r>
              <a:rPr lang="cs-CZ" sz="2500" dirty="0" smtClean="0"/>
              <a:t>doporučení PS v</a:t>
            </a:r>
            <a:r>
              <a:rPr lang="cs-CZ" sz="2500" dirty="0"/>
              <a:t> rámci procesu aktualizace strategického </a:t>
            </a:r>
            <a:r>
              <a:rPr lang="cs-CZ" sz="2500" dirty="0" smtClean="0"/>
              <a:t>rámce MAP </a:t>
            </a:r>
          </a:p>
          <a:p>
            <a:pPr marL="360363" lvl="2" indent="-360363"/>
            <a:r>
              <a:rPr lang="cs-CZ" sz="2500" dirty="0" smtClean="0"/>
              <a:t>aktualizaci </a:t>
            </a:r>
            <a:r>
              <a:rPr lang="cs-CZ" sz="2500" dirty="0"/>
              <a:t>analytické části MAP s vymezením problémových </a:t>
            </a:r>
            <a:r>
              <a:rPr lang="cs-CZ" sz="2500" dirty="0" smtClean="0"/>
              <a:t>oblastí, </a:t>
            </a:r>
            <a:r>
              <a:rPr lang="cs-CZ" sz="2500" dirty="0"/>
              <a:t>schvaluje její finální verzi, doporučuje její projednání do Rady </a:t>
            </a:r>
            <a:r>
              <a:rPr lang="cs-CZ" sz="2500" dirty="0" smtClean="0"/>
              <a:t>MČP7</a:t>
            </a:r>
            <a:endParaRPr lang="cs-CZ" sz="2500" dirty="0"/>
          </a:p>
          <a:p>
            <a:pPr marL="360363" lvl="2" indent="-360363"/>
            <a:r>
              <a:rPr lang="cs-CZ" sz="2500" dirty="0"/>
              <a:t>minimálně </a:t>
            </a:r>
            <a:r>
              <a:rPr lang="cs-CZ" sz="2500" dirty="0" smtClean="0"/>
              <a:t>1 x </a:t>
            </a:r>
            <a:r>
              <a:rPr lang="cs-CZ" sz="2500" dirty="0"/>
              <a:t>za 6 měsíců aktualizaci souladu investičních potřeb se strategickým rámcem MAP do roku 2023</a:t>
            </a:r>
          </a:p>
          <a:p>
            <a:pPr marL="360363" lvl="2" indent="-360363"/>
            <a:r>
              <a:rPr lang="cs-CZ" sz="2500" dirty="0"/>
              <a:t>aktualizovanou implementační část, </a:t>
            </a:r>
            <a:r>
              <a:rPr lang="cs-CZ" sz="2500" dirty="0" smtClean="0"/>
              <a:t>tj. konkrétní </a:t>
            </a:r>
            <a:r>
              <a:rPr lang="cs-CZ" sz="2500" dirty="0"/>
              <a:t>návrhy aktivit akčního </a:t>
            </a:r>
            <a:r>
              <a:rPr lang="cs-CZ" sz="2500" dirty="0" smtClean="0"/>
              <a:t>plánu</a:t>
            </a:r>
            <a:endParaRPr lang="cs-CZ" sz="2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08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2304256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Složení ŘV MAP II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188642"/>
            <a:ext cx="5328591" cy="573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726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Statut ŘV MAP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cs-CZ" sz="2400" dirty="0"/>
              <a:t>u</a:t>
            </a:r>
            <a:r>
              <a:rPr lang="cs-CZ" sz="2400" dirty="0" smtClean="0"/>
              <a:t>pravuje působnost a předmět činnosti ŘV, postavení</a:t>
            </a:r>
            <a:r>
              <a:rPr lang="cs-CZ" sz="2400" dirty="0"/>
              <a:t>, práva a povinnosti členů </a:t>
            </a:r>
            <a:r>
              <a:rPr lang="cs-CZ" sz="2400" dirty="0" smtClean="0"/>
              <a:t>ŘV, organizační </a:t>
            </a:r>
            <a:r>
              <a:rPr lang="cs-CZ" sz="2400" dirty="0"/>
              <a:t>zabezpečení činnosti ŘV</a:t>
            </a:r>
          </a:p>
          <a:p>
            <a:r>
              <a:rPr lang="cs-CZ" sz="2400" dirty="0" smtClean="0"/>
              <a:t>stanovuje povinné členy ŘV </a:t>
            </a:r>
          </a:p>
          <a:p>
            <a:r>
              <a:rPr lang="cs-CZ" sz="2400" dirty="0" smtClean="0"/>
              <a:t>členy výboru schvaluje RMČ (usnesení č. 0641/19-R) </a:t>
            </a:r>
          </a:p>
          <a:p>
            <a:r>
              <a:rPr lang="cs-CZ" sz="2400" dirty="0" smtClean="0"/>
              <a:t>v čele ŘV předseda a místopředseda</a:t>
            </a:r>
          </a:p>
          <a:p>
            <a:r>
              <a:rPr lang="cs-CZ" sz="2400" dirty="0" smtClean="0"/>
              <a:t>obsahuje popis činnosti realizačního týmu a pracovních skupin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497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Návrh usnesení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435280" cy="3921299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 smtClean="0"/>
              <a:t>Řídící </a:t>
            </a:r>
            <a:r>
              <a:rPr lang="cs-CZ" sz="2400" b="1" dirty="0"/>
              <a:t>výbor schvaluje Statut </a:t>
            </a:r>
            <a:r>
              <a:rPr lang="cs-CZ" sz="2400" b="1" dirty="0" smtClean="0"/>
              <a:t>Řídícího </a:t>
            </a:r>
            <a:r>
              <a:rPr lang="cs-CZ" sz="2400" b="1" dirty="0"/>
              <a:t>výboru projektu </a:t>
            </a: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smtClean="0"/>
              <a:t>Místní </a:t>
            </a:r>
            <a:r>
              <a:rPr lang="cs-CZ" sz="2400" b="1" dirty="0"/>
              <a:t>akční plány rozvoje vzdělávání II – správní obvod Praha 7, </a:t>
            </a: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err="1" smtClean="0"/>
              <a:t>reg</a:t>
            </a:r>
            <a:r>
              <a:rPr lang="cs-CZ" sz="2400" b="1" dirty="0"/>
              <a:t>. č.: </a:t>
            </a:r>
            <a:r>
              <a:rPr lang="cs-CZ" sz="2400" b="1" dirty="0" smtClean="0"/>
              <a:t>CZ.02.3.68/0.0/0.0/17_047/0011690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776343"/>
      </p:ext>
    </p:extLst>
  </p:cSld>
  <p:clrMapOvr>
    <a:masterClrMapping/>
  </p:clrMapOvr>
</p:sld>
</file>

<file path=ppt/theme/theme1.xml><?xml version="1.0" encoding="utf-8"?>
<a:theme xmlns:a="http://schemas.openxmlformats.org/drawingml/2006/main" name="Místní akční plány rozvoje vzdělávání II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Místní akční plány rozvoje vzdělávání II_sablona</Template>
  <TotalTime>10075</TotalTime>
  <Words>1467</Words>
  <Application>Microsoft Office PowerPoint</Application>
  <PresentationFormat>Předvádění na obrazovce (4:3)</PresentationFormat>
  <Paragraphs>271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Místní akční plány rozvoje vzdělávání II_sablona</vt:lpstr>
      <vt:lpstr>Místní akční plány rozvoje vzdělávání II - správní obvod Praha 7 </vt:lpstr>
      <vt:lpstr>Program</vt:lpstr>
      <vt:lpstr>Úvodní slovo paní radní za školství a agendy MA 21,  Mgr. Hany Šiškové </vt:lpstr>
      <vt:lpstr>Představení projektu</vt:lpstr>
      <vt:lpstr>Kdo se na tom podílí</vt:lpstr>
      <vt:lpstr>Řídící výbor MAP II</vt:lpstr>
      <vt:lpstr>Složení ŘV MAP II</vt:lpstr>
      <vt:lpstr>Statut ŘV MAP II</vt:lpstr>
      <vt:lpstr>Návrh usnesení</vt:lpstr>
      <vt:lpstr>Jednací řád ŘV </vt:lpstr>
      <vt:lpstr>Návrh usnesení</vt:lpstr>
      <vt:lpstr>Volba předsedy a místopředsedy ŘV Návrh usnesení</vt:lpstr>
      <vt:lpstr>Pracovní skupiny </vt:lpstr>
      <vt:lpstr>Činnost pracovních skupin </vt:lpstr>
      <vt:lpstr>Seznam členů pracovních skupin</vt:lpstr>
      <vt:lpstr>Seznam členů pracovních skupin</vt:lpstr>
      <vt:lpstr>Seznam členů pracovních skupin</vt:lpstr>
      <vt:lpstr>Návrh usnesení</vt:lpstr>
      <vt:lpstr>Odborný tým MAP II</vt:lpstr>
      <vt:lpstr>Komunikační plán MAP II</vt:lpstr>
      <vt:lpstr>Komunikační nástroje </vt:lpstr>
      <vt:lpstr>Návrh usnesení</vt:lpstr>
      <vt:lpstr>Aktuální stav realizace MAP II</vt:lpstr>
      <vt:lpstr>Plánované aktivity</vt:lpstr>
      <vt:lpstr>Plánované aktivity - podněty aktérů</vt:lpstr>
      <vt:lpstr>Harmonogram zasedání ŘV</vt:lpstr>
      <vt:lpstr>Návrh usnesení</vt:lpstr>
      <vt:lpstr>Různé</vt:lpstr>
      <vt:lpstr>  Děkujeme za pozornost.</vt:lpstr>
    </vt:vector>
  </TitlesOfParts>
  <Company>Praha 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Místní akční plány rozvoje vzdělávání II - správní obvod Praha 7</dc:title>
  <dc:creator>Svobodová Michaela</dc:creator>
  <cp:lastModifiedBy>Svobodová Michaela</cp:lastModifiedBy>
  <cp:revision>186</cp:revision>
  <cp:lastPrinted>2019-11-08T13:03:56Z</cp:lastPrinted>
  <dcterms:created xsi:type="dcterms:W3CDTF">2019-07-10T12:18:54Z</dcterms:created>
  <dcterms:modified xsi:type="dcterms:W3CDTF">2019-11-08T13:06:41Z</dcterms:modified>
</cp:coreProperties>
</file>